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85DCE19-BFAA-4F96-BB4D-7219B2CB7330}" type="datetimeFigureOut">
              <a:rPr lang="en-GB" smtClean="0"/>
              <a:t>05/03/2024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34161634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5DCE19-BFAA-4F96-BB4D-7219B2CB7330}" type="datetimeFigureOut">
              <a:rPr lang="en-GB" smtClean="0"/>
              <a:t>05/03/2024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3442447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5DCE19-BFAA-4F96-BB4D-7219B2CB7330}" type="datetimeFigureOut">
              <a:rPr lang="en-GB" smtClean="0"/>
              <a:t>05/03/2024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1916691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85DCE19-BFAA-4F96-BB4D-7219B2CB7330}" type="datetimeFigureOut">
              <a:rPr lang="en-GB" smtClean="0"/>
              <a:t>05/03/2024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487409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85DCE19-BFAA-4F96-BB4D-7219B2CB7330}" type="datetimeFigureOut">
              <a:rPr lang="en-GB" smtClean="0"/>
              <a:t>05/03/2024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9249803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85DCE19-BFAA-4F96-BB4D-7219B2CB7330}" type="datetimeFigureOut">
              <a:rPr lang="en-GB" smtClean="0"/>
              <a:t>05/03/2024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34806108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DCE19-BFAA-4F96-BB4D-7219B2CB7330}" type="datetimeFigureOut">
              <a:rPr lang="en-GB" smtClean="0"/>
              <a:t>05/03/2024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2993799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DCE19-BFAA-4F96-BB4D-7219B2CB7330}" type="datetimeFigureOut">
              <a:rPr lang="en-GB" smtClean="0"/>
              <a:t>05/03/2024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2351649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5DCE19-BFAA-4F96-BB4D-7219B2CB7330}" type="datetimeFigureOut">
              <a:rPr lang="en-GB" smtClean="0"/>
              <a:t>05/03/2024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394742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5DCE19-BFAA-4F96-BB4D-7219B2CB7330}" type="datetimeFigureOut">
              <a:rPr lang="en-GB" smtClean="0"/>
              <a:t>05/03/2024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2441622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85DCE19-BFAA-4F96-BB4D-7219B2CB7330}" type="datetimeFigureOut">
              <a:rPr lang="en-GB" smtClean="0"/>
              <a:t>05/03/2024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56FDAE-3B13-46EA-B600-5FC69638D8F3}" type="slidenum">
              <a:rPr lang="en-GB" smtClean="0"/>
              <a:t>‹#›</a:t>
            </a:fld>
            <a:endParaRPr lang="en-GB"/>
          </a:p>
        </p:txBody>
      </p:sp>
    </p:spTree>
    <p:extLst>
      <p:ext uri="{BB962C8B-B14F-4D97-AF65-F5344CB8AC3E}">
        <p14:creationId xmlns:p14="http://schemas.microsoft.com/office/powerpoint/2010/main" val="2539180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5DCE19-BFAA-4F96-BB4D-7219B2CB7330}" type="datetimeFigureOut">
              <a:rPr lang="en-GB" smtClean="0"/>
              <a:t>05/03/2024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6FDAE-3B13-46EA-B600-5FC69638D8F3}" type="slidenum">
              <a:rPr lang="en-GB" smtClean="0"/>
              <a:t>‹#›</a:t>
            </a:fld>
            <a:endParaRPr lang="en-GB"/>
          </a:p>
        </p:txBody>
      </p:sp>
    </p:spTree>
    <p:extLst>
      <p:ext uri="{BB962C8B-B14F-4D97-AF65-F5344CB8AC3E}">
        <p14:creationId xmlns:p14="http://schemas.microsoft.com/office/powerpoint/2010/main" val="42675378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eg"/><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5.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1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26699"/>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p:cNvGrpSpPr/>
          <p:nvPr/>
        </p:nvGrpSpPr>
        <p:grpSpPr>
          <a:xfrm>
            <a:off x="515155" y="83712"/>
            <a:ext cx="11676845" cy="1120462"/>
            <a:chOff x="515155" y="83712"/>
            <a:chExt cx="11676845" cy="1120462"/>
          </a:xfrm>
        </p:grpSpPr>
        <p:sp>
          <p:nvSpPr>
            <p:cNvPr id="5" name="Rectangle 4"/>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1" name="Rounded Rectangle 10"/>
          <p:cNvSpPr/>
          <p:nvPr/>
        </p:nvSpPr>
        <p:spPr>
          <a:xfrm>
            <a:off x="160986" y="2009103"/>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p:cNvGrpSpPr/>
          <p:nvPr/>
        </p:nvGrpSpPr>
        <p:grpSpPr>
          <a:xfrm>
            <a:off x="1096313" y="31309"/>
            <a:ext cx="7117187" cy="1160869"/>
            <a:chOff x="1096313" y="31309"/>
            <a:chExt cx="7117187" cy="1160869"/>
          </a:xfrm>
        </p:grpSpPr>
        <p:sp>
          <p:nvSpPr>
            <p:cNvPr id="14" name="TextBox 13"/>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5" name="TextBox 14"/>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sp>
          <p:nvSpPr>
            <p:cNvPr id="16" name="TextBox 15"/>
            <p:cNvSpPr txBox="1"/>
            <p:nvPr/>
          </p:nvSpPr>
          <p:spPr>
            <a:xfrm>
              <a:off x="2508159" y="70832"/>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8" name="TextBox 17"/>
          <p:cNvSpPr txBox="1"/>
          <p:nvPr/>
        </p:nvSpPr>
        <p:spPr>
          <a:xfrm>
            <a:off x="901520" y="1207432"/>
            <a:ext cx="3915179" cy="584775"/>
          </a:xfrm>
          <a:prstGeom prst="rect">
            <a:avLst/>
          </a:prstGeom>
          <a:noFill/>
        </p:spPr>
        <p:txBody>
          <a:bodyPr wrap="square" rtlCol="0">
            <a:spAutoFit/>
          </a:bodyPr>
          <a:lstStyle/>
          <a:p>
            <a:r>
              <a:rPr lang="en-GB" sz="3200" b="1" dirty="0" smtClean="0"/>
              <a:t>1.1 Plants </a:t>
            </a:r>
            <a:endParaRPr lang="en-GB" sz="3200" b="1" dirty="0"/>
          </a:p>
        </p:txBody>
      </p:sp>
      <p:sp>
        <p:nvSpPr>
          <p:cNvPr id="19" name="TextBox 18"/>
          <p:cNvSpPr txBox="1"/>
          <p:nvPr/>
        </p:nvSpPr>
        <p:spPr>
          <a:xfrm>
            <a:off x="695459" y="1932819"/>
            <a:ext cx="3940935" cy="461665"/>
          </a:xfrm>
          <a:prstGeom prst="rect">
            <a:avLst/>
          </a:prstGeom>
          <a:noFill/>
        </p:spPr>
        <p:txBody>
          <a:bodyPr wrap="square" rtlCol="0">
            <a:spAutoFit/>
          </a:bodyPr>
          <a:lstStyle/>
          <a:p>
            <a:r>
              <a:rPr lang="en-GB" sz="2400" b="1" dirty="0" smtClean="0">
                <a:solidFill>
                  <a:srgbClr val="002060"/>
                </a:solidFill>
              </a:rPr>
              <a:t>Classification of plants.</a:t>
            </a:r>
            <a:endParaRPr lang="en-GB" sz="2400" b="1" dirty="0">
              <a:solidFill>
                <a:srgbClr val="002060"/>
              </a:solidFill>
            </a:endParaRPr>
          </a:p>
        </p:txBody>
      </p:sp>
      <p:sp>
        <p:nvSpPr>
          <p:cNvPr id="20" name="TextBox 19"/>
          <p:cNvSpPr txBox="1"/>
          <p:nvPr/>
        </p:nvSpPr>
        <p:spPr>
          <a:xfrm>
            <a:off x="695459" y="2343714"/>
            <a:ext cx="9659156" cy="369332"/>
          </a:xfrm>
          <a:prstGeom prst="rect">
            <a:avLst/>
          </a:prstGeom>
          <a:noFill/>
        </p:spPr>
        <p:txBody>
          <a:bodyPr wrap="square" rtlCol="0">
            <a:spAutoFit/>
          </a:bodyPr>
          <a:lstStyle/>
          <a:p>
            <a:r>
              <a:rPr lang="en-GB" dirty="0" smtClean="0"/>
              <a:t>Classification of plants is the act of dividing plants into groups according to their similar features.</a:t>
            </a:r>
            <a:endParaRPr lang="en-GB" dirty="0"/>
          </a:p>
        </p:txBody>
      </p:sp>
      <p:sp>
        <p:nvSpPr>
          <p:cNvPr id="21" name="TextBox 20"/>
          <p:cNvSpPr txBox="1"/>
          <p:nvPr/>
        </p:nvSpPr>
        <p:spPr>
          <a:xfrm>
            <a:off x="695459" y="2627290"/>
            <a:ext cx="6722772" cy="369332"/>
          </a:xfrm>
          <a:prstGeom prst="rect">
            <a:avLst/>
          </a:prstGeom>
          <a:noFill/>
        </p:spPr>
        <p:txBody>
          <a:bodyPr wrap="square" rtlCol="0">
            <a:spAutoFit/>
          </a:bodyPr>
          <a:lstStyle/>
          <a:p>
            <a:r>
              <a:rPr lang="en-GB" b="1" i="1" dirty="0" smtClean="0">
                <a:solidFill>
                  <a:schemeClr val="accent1"/>
                </a:solidFill>
              </a:rPr>
              <a:t>There are two groups of plants; Flowering and non-flowering plants.</a:t>
            </a:r>
            <a:endParaRPr lang="en-GB" b="1" i="1" dirty="0">
              <a:solidFill>
                <a:schemeClr val="accent1"/>
              </a:solidFill>
            </a:endParaRP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5459" y="3157019"/>
            <a:ext cx="4107645" cy="2310550"/>
          </a:xfrm>
          <a:prstGeom prst="rect">
            <a:avLst/>
          </a:prstGeom>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28834" y="3157019"/>
            <a:ext cx="4107645" cy="2310550"/>
          </a:xfrm>
          <a:prstGeom prst="rect">
            <a:avLst/>
          </a:prstGeom>
        </p:spPr>
      </p:pic>
      <p:sp>
        <p:nvSpPr>
          <p:cNvPr id="24" name="TextBox 23"/>
          <p:cNvSpPr txBox="1"/>
          <p:nvPr/>
        </p:nvSpPr>
        <p:spPr>
          <a:xfrm>
            <a:off x="695459" y="3157019"/>
            <a:ext cx="296215" cy="369332"/>
          </a:xfrm>
          <a:prstGeom prst="rect">
            <a:avLst/>
          </a:prstGeom>
          <a:solidFill>
            <a:srgbClr val="C00000"/>
          </a:solidFill>
        </p:spPr>
        <p:txBody>
          <a:bodyPr wrap="square" rtlCol="0">
            <a:spAutoFit/>
          </a:bodyPr>
          <a:lstStyle/>
          <a:p>
            <a:r>
              <a:rPr lang="en-GB" dirty="0" smtClean="0">
                <a:solidFill>
                  <a:schemeClr val="bg1"/>
                </a:solidFill>
              </a:rPr>
              <a:t>1</a:t>
            </a:r>
            <a:endParaRPr lang="en-GB" dirty="0">
              <a:solidFill>
                <a:schemeClr val="bg1"/>
              </a:solidFill>
            </a:endParaRPr>
          </a:p>
        </p:txBody>
      </p:sp>
      <p:sp>
        <p:nvSpPr>
          <p:cNvPr id="25" name="TextBox 24"/>
          <p:cNvSpPr txBox="1"/>
          <p:nvPr/>
        </p:nvSpPr>
        <p:spPr>
          <a:xfrm>
            <a:off x="6928834" y="3131261"/>
            <a:ext cx="296215" cy="369332"/>
          </a:xfrm>
          <a:prstGeom prst="rect">
            <a:avLst/>
          </a:prstGeom>
          <a:solidFill>
            <a:srgbClr val="C00000"/>
          </a:solidFill>
        </p:spPr>
        <p:txBody>
          <a:bodyPr wrap="square" rtlCol="0">
            <a:spAutoFit/>
          </a:bodyPr>
          <a:lstStyle/>
          <a:p>
            <a:r>
              <a:rPr lang="en-GB" dirty="0">
                <a:solidFill>
                  <a:schemeClr val="bg1"/>
                </a:solidFill>
              </a:rPr>
              <a:t>2</a:t>
            </a:r>
          </a:p>
        </p:txBody>
      </p:sp>
      <p:sp>
        <p:nvSpPr>
          <p:cNvPr id="26" name="TextBox 25"/>
          <p:cNvSpPr txBox="1"/>
          <p:nvPr/>
        </p:nvSpPr>
        <p:spPr>
          <a:xfrm>
            <a:off x="695459" y="5490865"/>
            <a:ext cx="4121240" cy="1200329"/>
          </a:xfrm>
          <a:prstGeom prst="rect">
            <a:avLst/>
          </a:prstGeom>
          <a:noFill/>
        </p:spPr>
        <p:txBody>
          <a:bodyPr wrap="square" rtlCol="0">
            <a:spAutoFit/>
          </a:bodyPr>
          <a:lstStyle/>
          <a:p>
            <a:r>
              <a:rPr lang="en-GB" b="1" dirty="0" smtClean="0">
                <a:solidFill>
                  <a:srgbClr val="FF0000"/>
                </a:solidFill>
              </a:rPr>
              <a:t>Flowering plants.</a:t>
            </a:r>
          </a:p>
          <a:p>
            <a:r>
              <a:rPr lang="en-GB" dirty="0" smtClean="0"/>
              <a:t>They are plants that produce flowers. </a:t>
            </a:r>
          </a:p>
          <a:p>
            <a:r>
              <a:rPr lang="en-GB" i="1" dirty="0" smtClean="0">
                <a:solidFill>
                  <a:srgbClr val="00B050"/>
                </a:solidFill>
              </a:rPr>
              <a:t>Examples; maize plant, pawpaw and beans.</a:t>
            </a:r>
            <a:endParaRPr lang="en-GB" i="1" dirty="0">
              <a:solidFill>
                <a:srgbClr val="00B050"/>
              </a:solidFill>
            </a:endParaRPr>
          </a:p>
        </p:txBody>
      </p:sp>
      <p:sp>
        <p:nvSpPr>
          <p:cNvPr id="27" name="TextBox 26"/>
          <p:cNvSpPr txBox="1"/>
          <p:nvPr/>
        </p:nvSpPr>
        <p:spPr>
          <a:xfrm>
            <a:off x="6928834" y="5490865"/>
            <a:ext cx="4127679" cy="1200329"/>
          </a:xfrm>
          <a:prstGeom prst="rect">
            <a:avLst/>
          </a:prstGeom>
          <a:noFill/>
        </p:spPr>
        <p:txBody>
          <a:bodyPr wrap="square" rtlCol="0">
            <a:spAutoFit/>
          </a:bodyPr>
          <a:lstStyle/>
          <a:p>
            <a:r>
              <a:rPr lang="en-GB" dirty="0" smtClean="0">
                <a:solidFill>
                  <a:srgbClr val="FF0000"/>
                </a:solidFill>
              </a:rPr>
              <a:t>Non-flowering plants.</a:t>
            </a:r>
          </a:p>
          <a:p>
            <a:r>
              <a:rPr lang="en-GB" dirty="0" smtClean="0"/>
              <a:t>They are plants that don’t produce flowers.</a:t>
            </a:r>
          </a:p>
          <a:p>
            <a:r>
              <a:rPr lang="en-GB" i="1" dirty="0" smtClean="0">
                <a:solidFill>
                  <a:srgbClr val="00B050"/>
                </a:solidFill>
              </a:rPr>
              <a:t>Examples; mosses, ferns and algae</a:t>
            </a:r>
            <a:r>
              <a:rPr lang="en-GB" dirty="0" smtClean="0"/>
              <a:t>.</a:t>
            </a:r>
            <a:endParaRPr lang="en-GB" dirty="0"/>
          </a:p>
        </p:txBody>
      </p:sp>
    </p:spTree>
    <p:extLst>
      <p:ext uri="{BB962C8B-B14F-4D97-AF65-F5344CB8AC3E}">
        <p14:creationId xmlns:p14="http://schemas.microsoft.com/office/powerpoint/2010/main" val="376392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barn(inVertical)">
                                      <p:cBhvr>
                                        <p:cTn id="30" dur="500"/>
                                        <p:tgtEl>
                                          <p:spTgt spid="21"/>
                                        </p:tgtEl>
                                      </p:cBhvr>
                                    </p:animEffect>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1000"/>
                                        <p:tgtEl>
                                          <p:spTgt spid="24"/>
                                        </p:tgtEl>
                                      </p:cBhvr>
                                    </p:animEffect>
                                    <p:anim calcmode="lin" valueType="num">
                                      <p:cBhvr>
                                        <p:cTn id="41" dur="1000" fill="hold"/>
                                        <p:tgtEl>
                                          <p:spTgt spid="24"/>
                                        </p:tgtEl>
                                        <p:attrNameLst>
                                          <p:attrName>ppt_x</p:attrName>
                                        </p:attrNameLst>
                                      </p:cBhvr>
                                      <p:tavLst>
                                        <p:tav tm="0">
                                          <p:val>
                                            <p:strVal val="#ppt_x"/>
                                          </p:val>
                                        </p:tav>
                                        <p:tav tm="100000">
                                          <p:val>
                                            <p:strVal val="#ppt_x"/>
                                          </p:val>
                                        </p:tav>
                                      </p:tavLst>
                                    </p:anim>
                                    <p:anim calcmode="lin" valueType="num">
                                      <p:cBhvr>
                                        <p:cTn id="42" dur="1000" fill="hold"/>
                                        <p:tgtEl>
                                          <p:spTgt spid="2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1000"/>
                                        <p:tgtEl>
                                          <p:spTgt spid="23"/>
                                        </p:tgtEl>
                                      </p:cBhvr>
                                    </p:animEffect>
                                    <p:anim calcmode="lin" valueType="num">
                                      <p:cBhvr>
                                        <p:cTn id="51" dur="1000" fill="hold"/>
                                        <p:tgtEl>
                                          <p:spTgt spid="23"/>
                                        </p:tgtEl>
                                        <p:attrNameLst>
                                          <p:attrName>ppt_x</p:attrName>
                                        </p:attrNameLst>
                                      </p:cBhvr>
                                      <p:tavLst>
                                        <p:tav tm="0">
                                          <p:val>
                                            <p:strVal val="#ppt_x"/>
                                          </p:val>
                                        </p:tav>
                                        <p:tav tm="100000">
                                          <p:val>
                                            <p:strVal val="#ppt_x"/>
                                          </p:val>
                                        </p:tav>
                                      </p:tavLst>
                                    </p:anim>
                                    <p:anim calcmode="lin" valueType="num">
                                      <p:cBhvr>
                                        <p:cTn id="5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down)">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down)">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4" grpId="0" animBg="1"/>
      <p:bldP spid="25" grpId="0" animBg="1"/>
      <p:bldP spid="26" grpId="0"/>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1" name="Rounded Rectangle 1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21" name="Group 20"/>
          <p:cNvGrpSpPr/>
          <p:nvPr/>
        </p:nvGrpSpPr>
        <p:grpSpPr>
          <a:xfrm>
            <a:off x="1037554" y="13886"/>
            <a:ext cx="7455493" cy="1158900"/>
            <a:chOff x="1096313" y="31309"/>
            <a:chExt cx="7020389" cy="1128465"/>
          </a:xfrm>
        </p:grpSpPr>
        <p:sp>
          <p:nvSpPr>
            <p:cNvPr id="22" name="TextBox 21"/>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24" name="TextBox 23"/>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25" name="TextBox 24"/>
          <p:cNvSpPr txBox="1"/>
          <p:nvPr/>
        </p:nvSpPr>
        <p:spPr>
          <a:xfrm>
            <a:off x="901520" y="1246598"/>
            <a:ext cx="3171425" cy="523220"/>
          </a:xfrm>
          <a:prstGeom prst="rect">
            <a:avLst/>
          </a:prstGeom>
          <a:noFill/>
        </p:spPr>
        <p:txBody>
          <a:bodyPr wrap="square" rtlCol="0">
            <a:spAutoFit/>
          </a:bodyPr>
          <a:lstStyle/>
          <a:p>
            <a:r>
              <a:rPr lang="en-GB" sz="2800" b="1" dirty="0" smtClean="0"/>
              <a:t>Flowering plants</a:t>
            </a:r>
            <a:endParaRPr lang="en-GB" sz="2800" b="1" dirty="0"/>
          </a:p>
        </p:txBody>
      </p:sp>
      <p:sp>
        <p:nvSpPr>
          <p:cNvPr id="26" name="TextBox 25"/>
          <p:cNvSpPr txBox="1"/>
          <p:nvPr/>
        </p:nvSpPr>
        <p:spPr>
          <a:xfrm>
            <a:off x="708338" y="2078397"/>
            <a:ext cx="3606085" cy="369332"/>
          </a:xfrm>
          <a:prstGeom prst="rect">
            <a:avLst/>
          </a:prstGeom>
          <a:noFill/>
        </p:spPr>
        <p:txBody>
          <a:bodyPr wrap="square" rtlCol="0">
            <a:spAutoFit/>
          </a:bodyPr>
          <a:lstStyle/>
          <a:p>
            <a:r>
              <a:rPr lang="en-GB" b="1" dirty="0" smtClean="0">
                <a:solidFill>
                  <a:srgbClr val="0070C0"/>
                </a:solidFill>
              </a:rPr>
              <a:t>Importance of flowering plants.</a:t>
            </a:r>
            <a:endParaRPr lang="en-GB" b="1" dirty="0">
              <a:solidFill>
                <a:srgbClr val="0070C0"/>
              </a:solidFill>
            </a:endParaRPr>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854" y="2611936"/>
            <a:ext cx="2079627" cy="1179307"/>
          </a:xfrm>
          <a:prstGeom prst="rect">
            <a:avLst/>
          </a:prstGeom>
        </p:spPr>
      </p:pic>
      <p:sp>
        <p:nvSpPr>
          <p:cNvPr id="31" name="Rounded Rectangle 30"/>
          <p:cNvSpPr/>
          <p:nvPr/>
        </p:nvSpPr>
        <p:spPr>
          <a:xfrm>
            <a:off x="7547020" y="2163653"/>
            <a:ext cx="4211391" cy="4456088"/>
          </a:xfrm>
          <a:prstGeom prst="round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extBox 27"/>
          <p:cNvSpPr txBox="1"/>
          <p:nvPr/>
        </p:nvSpPr>
        <p:spPr>
          <a:xfrm>
            <a:off x="7714445" y="2600734"/>
            <a:ext cx="4043966" cy="923330"/>
          </a:xfrm>
          <a:prstGeom prst="rect">
            <a:avLst/>
          </a:prstGeom>
          <a:noFill/>
        </p:spPr>
        <p:txBody>
          <a:bodyPr wrap="square" rtlCol="0">
            <a:spAutoFit/>
          </a:bodyPr>
          <a:lstStyle/>
          <a:p>
            <a:r>
              <a:rPr lang="en-GB" dirty="0" smtClean="0">
                <a:solidFill>
                  <a:srgbClr val="FF0000"/>
                </a:solidFill>
              </a:rPr>
              <a:t>1. Flowering plants give us food, medicine, shade, timber and make the environment beautiful.</a:t>
            </a:r>
            <a:endParaRPr lang="en-GB" dirty="0">
              <a:solidFill>
                <a:srgbClr val="FF0000"/>
              </a:solidFill>
            </a:endParaRPr>
          </a:p>
        </p:txBody>
      </p:sp>
      <p:sp>
        <p:nvSpPr>
          <p:cNvPr id="29" name="TextBox 28"/>
          <p:cNvSpPr txBox="1"/>
          <p:nvPr/>
        </p:nvSpPr>
        <p:spPr>
          <a:xfrm>
            <a:off x="7830355" y="4065067"/>
            <a:ext cx="3567448" cy="369332"/>
          </a:xfrm>
          <a:prstGeom prst="rect">
            <a:avLst/>
          </a:prstGeom>
          <a:noFill/>
        </p:spPr>
        <p:txBody>
          <a:bodyPr wrap="square" rtlCol="0">
            <a:spAutoFit/>
          </a:bodyPr>
          <a:lstStyle/>
          <a:p>
            <a:r>
              <a:rPr lang="en-GB" dirty="0" smtClean="0">
                <a:solidFill>
                  <a:srgbClr val="FF0000"/>
                </a:solidFill>
              </a:rPr>
              <a:t>2. They provide animals with food</a:t>
            </a:r>
            <a:endParaRPr lang="en-GB" dirty="0">
              <a:solidFill>
                <a:srgbClr val="FF0000"/>
              </a:solidFill>
            </a:endParaRPr>
          </a:p>
        </p:txBody>
      </p:sp>
      <p:sp>
        <p:nvSpPr>
          <p:cNvPr id="30" name="TextBox 29"/>
          <p:cNvSpPr txBox="1"/>
          <p:nvPr/>
        </p:nvSpPr>
        <p:spPr>
          <a:xfrm>
            <a:off x="7830355" y="5031074"/>
            <a:ext cx="3953814" cy="646331"/>
          </a:xfrm>
          <a:prstGeom prst="rect">
            <a:avLst/>
          </a:prstGeom>
          <a:noFill/>
        </p:spPr>
        <p:txBody>
          <a:bodyPr wrap="square" rtlCol="0">
            <a:spAutoFit/>
          </a:bodyPr>
          <a:lstStyle/>
          <a:p>
            <a:r>
              <a:rPr lang="en-GB" dirty="0" smtClean="0">
                <a:solidFill>
                  <a:srgbClr val="FF0000"/>
                </a:solidFill>
              </a:rPr>
              <a:t>3. Some flowering plants are home for some animals.</a:t>
            </a:r>
            <a:endParaRPr lang="en-GB" dirty="0">
              <a:solidFill>
                <a:srgbClr val="FF0000"/>
              </a:solidFill>
            </a:endParaRP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16828" y="2567499"/>
            <a:ext cx="2497653" cy="1268182"/>
          </a:xfrm>
          <a:prstGeom prst="rect">
            <a:avLst/>
          </a:prstGeom>
        </p:spPr>
      </p:pic>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8034" y="4574766"/>
            <a:ext cx="2275268" cy="1706451"/>
          </a:xfrm>
          <a:prstGeom prst="rect">
            <a:avLst/>
          </a:prstGeom>
        </p:spPr>
      </p:pic>
      <p:pic>
        <p:nvPicPr>
          <p:cNvPr id="34" name="Picture 3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31088" y="4513592"/>
            <a:ext cx="2438400" cy="1828800"/>
          </a:xfrm>
          <a:prstGeom prst="rect">
            <a:avLst/>
          </a:prstGeom>
        </p:spPr>
      </p:pic>
      <p:sp>
        <p:nvSpPr>
          <p:cNvPr id="35" name="TextBox 3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1.1 Plants </a:t>
            </a:r>
            <a:endParaRPr lang="en-GB" sz="3600" dirty="0">
              <a:solidFill>
                <a:schemeClr val="bg1"/>
              </a:solidFill>
              <a:latin typeface="AR BERKLEY" panose="02000000000000000000" pitchFamily="2" charset="0"/>
            </a:endParaRPr>
          </a:p>
        </p:txBody>
      </p:sp>
    </p:spTree>
    <p:extLst>
      <p:ext uri="{BB962C8B-B14F-4D97-AF65-F5344CB8AC3E}">
        <p14:creationId xmlns:p14="http://schemas.microsoft.com/office/powerpoint/2010/main" val="83246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down)">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par>
                                <p:cTn id="21" presetID="2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left)">
                                      <p:cBhvr>
                                        <p:cTn id="33" dur="50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ppt_x"/>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500" fill="hold"/>
                                        <p:tgtEl>
                                          <p:spTgt spid="32"/>
                                        </p:tgtEl>
                                        <p:attrNameLst>
                                          <p:attrName>ppt_x</p:attrName>
                                        </p:attrNameLst>
                                      </p:cBhvr>
                                      <p:tavLst>
                                        <p:tav tm="0">
                                          <p:val>
                                            <p:strVal val="#ppt_x"/>
                                          </p:val>
                                        </p:tav>
                                        <p:tav tm="100000">
                                          <p:val>
                                            <p:strVal val="#ppt_x"/>
                                          </p:val>
                                        </p:tav>
                                      </p:tavLst>
                                    </p:anim>
                                    <p:anim calcmode="lin" valueType="num">
                                      <p:cBhvr additive="base">
                                        <p:cTn id="43" dur="500" fill="hold"/>
                                        <p:tgtEl>
                                          <p:spTgt spid="32"/>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500"/>
                                        <p:tgtEl>
                                          <p:spTgt spid="31"/>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inVertical)">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arn(inVertical)">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barn(inVertical)">
                                      <p:cBhvr>
                                        <p:cTn id="7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0" grpId="0"/>
      <p:bldP spid="25" grpId="0"/>
      <p:bldP spid="26" grpId="0"/>
      <p:bldP spid="31" grpId="0" animBg="1"/>
      <p:bldP spid="28" grpId="0"/>
      <p:bldP spid="29" grpId="0"/>
      <p:bldP spid="30" grpId="0"/>
      <p:bldP spid="3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4" name="Content Placeholder 2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4198" b="1478"/>
          <a:stretch/>
        </p:blipFill>
        <p:spPr>
          <a:xfrm>
            <a:off x="1262129" y="2544083"/>
            <a:ext cx="5486400" cy="4108361"/>
          </a:xfrm>
        </p:spPr>
      </p:pic>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096313" y="31309"/>
            <a:ext cx="7117187" cy="1160869"/>
            <a:chOff x="1096313" y="31309"/>
            <a:chExt cx="7117187" cy="1160869"/>
          </a:xfrm>
        </p:grpSpPr>
        <p:sp>
          <p:nvSpPr>
            <p:cNvPr id="13" name="TextBox 12"/>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sp>
          <p:nvSpPr>
            <p:cNvPr id="15" name="TextBox 14"/>
            <p:cNvSpPr txBox="1"/>
            <p:nvPr/>
          </p:nvSpPr>
          <p:spPr>
            <a:xfrm>
              <a:off x="2508159" y="70832"/>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6" name="TextBox 15"/>
          <p:cNvSpPr txBox="1"/>
          <p:nvPr/>
        </p:nvSpPr>
        <p:spPr>
          <a:xfrm>
            <a:off x="515155" y="1349228"/>
            <a:ext cx="5023833" cy="338554"/>
          </a:xfrm>
          <a:prstGeom prst="rect">
            <a:avLst/>
          </a:prstGeom>
          <a:noFill/>
        </p:spPr>
        <p:txBody>
          <a:bodyPr wrap="square" rtlCol="0">
            <a:spAutoFit/>
          </a:bodyPr>
          <a:lstStyle/>
          <a:p>
            <a:r>
              <a:rPr lang="en-GB" sz="1600" b="1" dirty="0" smtClean="0"/>
              <a:t>Safety precautions when handling harmful plants</a:t>
            </a:r>
            <a:endParaRPr lang="en-GB" sz="1600" b="1" dirty="0"/>
          </a:p>
        </p:txBody>
      </p:sp>
      <p:sp>
        <p:nvSpPr>
          <p:cNvPr id="17" name="TextBox 16"/>
          <p:cNvSpPr txBox="1"/>
          <p:nvPr/>
        </p:nvSpPr>
        <p:spPr>
          <a:xfrm>
            <a:off x="824249" y="2020863"/>
            <a:ext cx="3992450" cy="523220"/>
          </a:xfrm>
          <a:prstGeom prst="rect">
            <a:avLst/>
          </a:prstGeom>
          <a:noFill/>
        </p:spPr>
        <p:txBody>
          <a:bodyPr wrap="square" rtlCol="0">
            <a:spAutoFit/>
          </a:bodyPr>
          <a:lstStyle/>
          <a:p>
            <a:r>
              <a:rPr lang="en-GB" sz="2800" b="1" dirty="0" smtClean="0">
                <a:solidFill>
                  <a:srgbClr val="0070C0"/>
                </a:solidFill>
              </a:rPr>
              <a:t>Harmful plants</a:t>
            </a:r>
            <a:r>
              <a:rPr lang="en-GB" dirty="0" smtClean="0"/>
              <a:t>.</a:t>
            </a:r>
            <a:endParaRPr lang="en-GB" dirty="0"/>
          </a:p>
        </p:txBody>
      </p:sp>
      <p:sp>
        <p:nvSpPr>
          <p:cNvPr id="18" name="Rounded Rectangle 17"/>
          <p:cNvSpPr/>
          <p:nvPr/>
        </p:nvSpPr>
        <p:spPr>
          <a:xfrm>
            <a:off x="7547020" y="2163653"/>
            <a:ext cx="4211391" cy="4456088"/>
          </a:xfrm>
          <a:prstGeom prst="round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7959144" y="2365555"/>
            <a:ext cx="3799267" cy="646331"/>
          </a:xfrm>
          <a:prstGeom prst="rect">
            <a:avLst/>
          </a:prstGeom>
          <a:noFill/>
        </p:spPr>
        <p:txBody>
          <a:bodyPr wrap="square" rtlCol="0">
            <a:spAutoFit/>
          </a:bodyPr>
          <a:lstStyle/>
          <a:p>
            <a:r>
              <a:rPr lang="en-GB" dirty="0" smtClean="0">
                <a:solidFill>
                  <a:srgbClr val="FF0000"/>
                </a:solidFill>
              </a:rPr>
              <a:t>1. Some plants are harmful. We should take precautions when handling them.</a:t>
            </a:r>
            <a:endParaRPr lang="en-GB" dirty="0">
              <a:solidFill>
                <a:srgbClr val="FF0000"/>
              </a:solidFill>
            </a:endParaRPr>
          </a:p>
        </p:txBody>
      </p:sp>
      <p:sp>
        <p:nvSpPr>
          <p:cNvPr id="20" name="TextBox 19"/>
          <p:cNvSpPr txBox="1"/>
          <p:nvPr/>
        </p:nvSpPr>
        <p:spPr>
          <a:xfrm>
            <a:off x="7981414" y="3077964"/>
            <a:ext cx="3394656" cy="923330"/>
          </a:xfrm>
          <a:prstGeom prst="rect">
            <a:avLst/>
          </a:prstGeom>
          <a:noFill/>
        </p:spPr>
        <p:txBody>
          <a:bodyPr wrap="square" rtlCol="0">
            <a:spAutoFit/>
          </a:bodyPr>
          <a:lstStyle/>
          <a:p>
            <a:r>
              <a:rPr lang="en-GB" dirty="0" smtClean="0">
                <a:solidFill>
                  <a:srgbClr val="FF0000"/>
                </a:solidFill>
              </a:rPr>
              <a:t>2. We should put on protective cloths when handling harmful plants.</a:t>
            </a:r>
            <a:endParaRPr lang="en-GB" dirty="0">
              <a:solidFill>
                <a:srgbClr val="FF0000"/>
              </a:solidFill>
            </a:endParaRPr>
          </a:p>
        </p:txBody>
      </p:sp>
      <p:sp>
        <p:nvSpPr>
          <p:cNvPr id="21" name="TextBox 20"/>
          <p:cNvSpPr txBox="1"/>
          <p:nvPr/>
        </p:nvSpPr>
        <p:spPr>
          <a:xfrm>
            <a:off x="7977120" y="4114286"/>
            <a:ext cx="3103808" cy="1200329"/>
          </a:xfrm>
          <a:prstGeom prst="rect">
            <a:avLst/>
          </a:prstGeom>
          <a:noFill/>
        </p:spPr>
        <p:txBody>
          <a:bodyPr wrap="square" rtlCol="0">
            <a:spAutoFit/>
          </a:bodyPr>
          <a:lstStyle/>
          <a:p>
            <a:r>
              <a:rPr lang="en-GB" dirty="0" smtClean="0">
                <a:solidFill>
                  <a:srgbClr val="FF0000"/>
                </a:solidFill>
              </a:rPr>
              <a:t>3. We should use a pair of forceps  when handling harmful plants. Some are poisonous.</a:t>
            </a:r>
            <a:endParaRPr lang="en-GB" dirty="0">
              <a:solidFill>
                <a:srgbClr val="FF0000"/>
              </a:solidFill>
            </a:endParaRPr>
          </a:p>
        </p:txBody>
      </p:sp>
      <p:sp>
        <p:nvSpPr>
          <p:cNvPr id="22" name="TextBox 21"/>
          <p:cNvSpPr txBox="1"/>
          <p:nvPr/>
        </p:nvSpPr>
        <p:spPr>
          <a:xfrm>
            <a:off x="7955390" y="5418270"/>
            <a:ext cx="3799267" cy="923330"/>
          </a:xfrm>
          <a:prstGeom prst="rect">
            <a:avLst/>
          </a:prstGeom>
          <a:noFill/>
        </p:spPr>
        <p:txBody>
          <a:bodyPr wrap="square" rtlCol="0">
            <a:spAutoFit/>
          </a:bodyPr>
          <a:lstStyle/>
          <a:p>
            <a:r>
              <a:rPr lang="en-GB" dirty="0" smtClean="0">
                <a:solidFill>
                  <a:srgbClr val="FF0000"/>
                </a:solidFill>
              </a:rPr>
              <a:t>3. We should wash our hands with soap and clean water after handling harmful plants.</a:t>
            </a:r>
            <a:endParaRPr lang="en-GB" dirty="0">
              <a:solidFill>
                <a:srgbClr val="FF0000"/>
              </a:solidFill>
            </a:endParaRPr>
          </a:p>
        </p:txBody>
      </p:sp>
      <p:sp>
        <p:nvSpPr>
          <p:cNvPr id="23" name="TextBox 22"/>
          <p:cNvSpPr txBox="1"/>
          <p:nvPr/>
        </p:nvSpPr>
        <p:spPr>
          <a:xfrm>
            <a:off x="8232014" y="1923767"/>
            <a:ext cx="2991120" cy="523220"/>
          </a:xfrm>
          <a:prstGeom prst="rect">
            <a:avLst/>
          </a:prstGeom>
          <a:noFill/>
        </p:spPr>
        <p:txBody>
          <a:bodyPr wrap="square" rtlCol="0">
            <a:spAutoFit/>
          </a:bodyPr>
          <a:lstStyle/>
          <a:p>
            <a:r>
              <a:rPr lang="en-GB" sz="2800" b="1" u="sng" dirty="0" smtClean="0">
                <a:solidFill>
                  <a:srgbClr val="0070C0"/>
                </a:solidFill>
              </a:rPr>
              <a:t>Safety precautions</a:t>
            </a:r>
            <a:endParaRPr lang="en-GB" sz="2800" b="1" u="sng" dirty="0">
              <a:solidFill>
                <a:srgbClr val="0070C0"/>
              </a:solidFill>
            </a:endParaRPr>
          </a:p>
        </p:txBody>
      </p:sp>
      <p:sp>
        <p:nvSpPr>
          <p:cNvPr id="28" name="TextBox 27"/>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1.1 Plants </a:t>
            </a:r>
            <a:endParaRPr lang="en-GB" sz="3600" dirty="0">
              <a:solidFill>
                <a:schemeClr val="bg1"/>
              </a:solidFill>
              <a:latin typeface="AR BERKLEY" panose="02000000000000000000" pitchFamily="2" charset="0"/>
            </a:endParaRPr>
          </a:p>
        </p:txBody>
      </p:sp>
    </p:spTree>
    <p:extLst>
      <p:ext uri="{BB962C8B-B14F-4D97-AF65-F5344CB8AC3E}">
        <p14:creationId xmlns:p14="http://schemas.microsoft.com/office/powerpoint/2010/main" val="289360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left)">
                                      <p:cBhvr>
                                        <p:cTn id="12" dur="5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2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left)">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barn(inVertical)">
                                      <p:cBhvr>
                                        <p:cTn id="55" dur="500"/>
                                        <p:tgtEl>
                                          <p:spTgt spid="20"/>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barn(inVertical)">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barn(inVertical)">
                                      <p:cBhvr>
                                        <p:cTn id="6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animBg="1"/>
      <p:bldP spid="19" grpId="0"/>
      <p:bldP spid="20" grpId="0"/>
      <p:bldP spid="21" grpId="0"/>
      <p:bldP spid="22" grpId="0"/>
      <p:bldP spid="23"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Content Placeholder 19"/>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79044" y="3246002"/>
            <a:ext cx="2215671" cy="1525438"/>
          </a:xfrm>
        </p:spPr>
      </p:pic>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096313" y="31309"/>
            <a:ext cx="7117187" cy="1160869"/>
            <a:chOff x="1096313" y="31309"/>
            <a:chExt cx="7117187" cy="1160869"/>
          </a:xfrm>
        </p:grpSpPr>
        <p:sp>
          <p:nvSpPr>
            <p:cNvPr id="13" name="TextBox 12"/>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sp>
          <p:nvSpPr>
            <p:cNvPr id="15" name="TextBox 14"/>
            <p:cNvSpPr txBox="1"/>
            <p:nvPr/>
          </p:nvSpPr>
          <p:spPr>
            <a:xfrm>
              <a:off x="2508159" y="70832"/>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6" name="TextBox 15"/>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1.1 Plants </a:t>
            </a:r>
            <a:endParaRPr lang="en-GB" sz="3600" dirty="0">
              <a:solidFill>
                <a:schemeClr val="bg1"/>
              </a:solidFill>
              <a:latin typeface="AR BERKLEY" panose="02000000000000000000" pitchFamily="2" charset="0"/>
            </a:endParaRPr>
          </a:p>
        </p:txBody>
      </p:sp>
      <p:sp>
        <p:nvSpPr>
          <p:cNvPr id="17" name="TextBox 16"/>
          <p:cNvSpPr txBox="1"/>
          <p:nvPr/>
        </p:nvSpPr>
        <p:spPr>
          <a:xfrm>
            <a:off x="901520" y="1104318"/>
            <a:ext cx="2446985" cy="769441"/>
          </a:xfrm>
          <a:prstGeom prst="rect">
            <a:avLst/>
          </a:prstGeom>
          <a:noFill/>
        </p:spPr>
        <p:txBody>
          <a:bodyPr wrap="square" rtlCol="0">
            <a:spAutoFit/>
          </a:bodyPr>
          <a:lstStyle/>
          <a:p>
            <a:r>
              <a:rPr lang="en-GB" sz="4400" b="1" dirty="0" smtClean="0"/>
              <a:t>Fungi</a:t>
            </a:r>
            <a:r>
              <a:rPr lang="en-GB" dirty="0" smtClean="0"/>
              <a:t> </a:t>
            </a:r>
            <a:endParaRPr lang="en-GB" dirty="0"/>
          </a:p>
        </p:txBody>
      </p:sp>
      <p:sp>
        <p:nvSpPr>
          <p:cNvPr id="18" name="TextBox 17"/>
          <p:cNvSpPr txBox="1"/>
          <p:nvPr/>
        </p:nvSpPr>
        <p:spPr>
          <a:xfrm>
            <a:off x="772732" y="2007334"/>
            <a:ext cx="4043967" cy="646331"/>
          </a:xfrm>
          <a:prstGeom prst="rect">
            <a:avLst/>
          </a:prstGeom>
          <a:noFill/>
        </p:spPr>
        <p:txBody>
          <a:bodyPr wrap="square" rtlCol="0">
            <a:spAutoFit/>
          </a:bodyPr>
          <a:lstStyle/>
          <a:p>
            <a:r>
              <a:rPr lang="en-GB" sz="3600" b="1" dirty="0" smtClean="0">
                <a:solidFill>
                  <a:srgbClr val="00B0F0"/>
                </a:solidFill>
              </a:rPr>
              <a:t>Identifying fungi.</a:t>
            </a:r>
            <a:endParaRPr lang="en-GB" sz="3600" b="1" dirty="0">
              <a:solidFill>
                <a:srgbClr val="00B0F0"/>
              </a:solidFill>
            </a:endParaRPr>
          </a:p>
        </p:txBody>
      </p:sp>
      <p:sp>
        <p:nvSpPr>
          <p:cNvPr id="19" name="TextBox 18"/>
          <p:cNvSpPr txBox="1"/>
          <p:nvPr/>
        </p:nvSpPr>
        <p:spPr>
          <a:xfrm>
            <a:off x="772732" y="2682652"/>
            <a:ext cx="9477777" cy="369332"/>
          </a:xfrm>
          <a:prstGeom prst="rect">
            <a:avLst/>
          </a:prstGeom>
          <a:noFill/>
        </p:spPr>
        <p:txBody>
          <a:bodyPr wrap="square" rtlCol="0">
            <a:spAutoFit/>
          </a:bodyPr>
          <a:lstStyle/>
          <a:p>
            <a:r>
              <a:rPr lang="en-GB" dirty="0" smtClean="0"/>
              <a:t>Fungi are living things. They are neither plants nor animals. They grow on plants or rotting things.</a:t>
            </a:r>
            <a:endParaRPr lang="en-GB" dirty="0"/>
          </a:p>
        </p:txBody>
      </p:sp>
      <p:pic>
        <p:nvPicPr>
          <p:cNvPr id="21" name="Picture 20"/>
          <p:cNvPicPr>
            <a:picLocks noChangeAspect="1"/>
          </p:cNvPicPr>
          <p:nvPr/>
        </p:nvPicPr>
        <p:blipFill rotWithShape="1">
          <a:blip r:embed="rId3" cstate="print">
            <a:extLst>
              <a:ext uri="{28A0092B-C50C-407E-A947-70E740481C1C}">
                <a14:useLocalDpi xmlns:a14="http://schemas.microsoft.com/office/drawing/2010/main" val="0"/>
              </a:ext>
            </a:extLst>
          </a:blip>
          <a:srcRect b="10625"/>
          <a:stretch/>
        </p:blipFill>
        <p:spPr>
          <a:xfrm>
            <a:off x="3470856" y="3219298"/>
            <a:ext cx="2691685" cy="1570338"/>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7522" y="3234536"/>
            <a:ext cx="1700416" cy="3331441"/>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6496" y="5097529"/>
            <a:ext cx="2898283" cy="1480594"/>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r="8181"/>
          <a:stretch/>
        </p:blipFill>
        <p:spPr>
          <a:xfrm>
            <a:off x="4314153" y="5099003"/>
            <a:ext cx="2394933" cy="1479120"/>
          </a:xfrm>
          <a:prstGeom prst="rect">
            <a:avLst/>
          </a:prstGeom>
        </p:spPr>
      </p:pic>
      <p:sp>
        <p:nvSpPr>
          <p:cNvPr id="25" name="TextBox 24"/>
          <p:cNvSpPr txBox="1"/>
          <p:nvPr/>
        </p:nvSpPr>
        <p:spPr>
          <a:xfrm>
            <a:off x="9192297" y="3239563"/>
            <a:ext cx="2073498" cy="369332"/>
          </a:xfrm>
          <a:prstGeom prst="rect">
            <a:avLst/>
          </a:prstGeom>
          <a:noFill/>
        </p:spPr>
        <p:txBody>
          <a:bodyPr wrap="square" rtlCol="0">
            <a:spAutoFit/>
          </a:bodyPr>
          <a:lstStyle/>
          <a:p>
            <a:r>
              <a:rPr lang="en-GB" b="1" dirty="0" smtClean="0">
                <a:solidFill>
                  <a:srgbClr val="00B0F0"/>
                </a:solidFill>
                <a:latin typeface="Bahnschrift" panose="020B0502040204020203" pitchFamily="34" charset="0"/>
              </a:rPr>
              <a:t>Examples of fungi.</a:t>
            </a:r>
            <a:endParaRPr lang="en-GB" b="1" dirty="0">
              <a:solidFill>
                <a:srgbClr val="00B0F0"/>
              </a:solidFill>
              <a:latin typeface="Bahnschrift" panose="020B0502040204020203" pitchFamily="34" charset="0"/>
            </a:endParaRPr>
          </a:p>
        </p:txBody>
      </p:sp>
      <p:sp>
        <p:nvSpPr>
          <p:cNvPr id="26" name="TextBox 25"/>
          <p:cNvSpPr txBox="1"/>
          <p:nvPr/>
        </p:nvSpPr>
        <p:spPr>
          <a:xfrm>
            <a:off x="9285668" y="3889420"/>
            <a:ext cx="2305318" cy="2554545"/>
          </a:xfrm>
          <a:prstGeom prst="rect">
            <a:avLst/>
          </a:prstGeom>
          <a:noFill/>
        </p:spPr>
        <p:txBody>
          <a:bodyPr wrap="square" rtlCol="0">
            <a:spAutoFit/>
          </a:bodyPr>
          <a:lstStyle/>
          <a:p>
            <a:pPr marL="400050" indent="-400050">
              <a:lnSpc>
                <a:spcPct val="200000"/>
              </a:lnSpc>
              <a:buFont typeface="+mj-lt"/>
              <a:buAutoNum type="romanLcPeriod"/>
            </a:pPr>
            <a:r>
              <a:rPr lang="en-GB" sz="2000" b="1" dirty="0" smtClean="0">
                <a:solidFill>
                  <a:srgbClr val="C00000"/>
                </a:solidFill>
                <a:latin typeface="Agency FB" panose="020B0503020202020204" pitchFamily="34" charset="0"/>
              </a:rPr>
              <a:t>Mushroom</a:t>
            </a:r>
          </a:p>
          <a:p>
            <a:pPr marL="400050" indent="-400050">
              <a:lnSpc>
                <a:spcPct val="200000"/>
              </a:lnSpc>
              <a:buFont typeface="+mj-lt"/>
              <a:buAutoNum type="romanLcPeriod"/>
            </a:pPr>
            <a:r>
              <a:rPr lang="en-GB" sz="2000" b="1" dirty="0" smtClean="0">
                <a:solidFill>
                  <a:srgbClr val="C00000"/>
                </a:solidFill>
                <a:latin typeface="Agency FB" panose="020B0503020202020204" pitchFamily="34" charset="0"/>
              </a:rPr>
              <a:t>Yeast </a:t>
            </a:r>
          </a:p>
          <a:p>
            <a:pPr marL="400050" indent="-400050">
              <a:lnSpc>
                <a:spcPct val="200000"/>
              </a:lnSpc>
              <a:buFont typeface="+mj-lt"/>
              <a:buAutoNum type="romanLcPeriod"/>
            </a:pPr>
            <a:r>
              <a:rPr lang="en-GB" sz="2000" b="1" dirty="0" smtClean="0">
                <a:solidFill>
                  <a:srgbClr val="C00000"/>
                </a:solidFill>
                <a:latin typeface="Agency FB" panose="020B0503020202020204" pitchFamily="34" charset="0"/>
              </a:rPr>
              <a:t>Bread moulds</a:t>
            </a:r>
          </a:p>
          <a:p>
            <a:pPr marL="400050" indent="-400050">
              <a:lnSpc>
                <a:spcPct val="200000"/>
              </a:lnSpc>
              <a:buFont typeface="+mj-lt"/>
              <a:buAutoNum type="romanLcPeriod"/>
            </a:pPr>
            <a:r>
              <a:rPr lang="en-GB" sz="2000" b="1" dirty="0" smtClean="0">
                <a:solidFill>
                  <a:srgbClr val="C00000"/>
                </a:solidFill>
                <a:latin typeface="Agency FB" panose="020B0503020202020204" pitchFamily="34" charset="0"/>
              </a:rPr>
              <a:t>puffballs</a:t>
            </a:r>
            <a:endParaRPr lang="en-GB" sz="2000" b="1" dirty="0">
              <a:solidFill>
                <a:srgbClr val="C00000"/>
              </a:solidFill>
              <a:latin typeface="Agency FB" panose="020B0503020202020204" pitchFamily="34" charset="0"/>
            </a:endParaRPr>
          </a:p>
        </p:txBody>
      </p:sp>
      <p:sp>
        <p:nvSpPr>
          <p:cNvPr id="28" name="TextBox 27"/>
          <p:cNvSpPr txBox="1"/>
          <p:nvPr/>
        </p:nvSpPr>
        <p:spPr>
          <a:xfrm>
            <a:off x="579044" y="3257514"/>
            <a:ext cx="296215" cy="369332"/>
          </a:xfrm>
          <a:prstGeom prst="rect">
            <a:avLst/>
          </a:prstGeom>
          <a:solidFill>
            <a:srgbClr val="C00000"/>
          </a:solidFill>
        </p:spPr>
        <p:txBody>
          <a:bodyPr wrap="square" rtlCol="0">
            <a:spAutoFit/>
          </a:bodyPr>
          <a:lstStyle/>
          <a:p>
            <a:r>
              <a:rPr lang="en-GB" dirty="0" smtClean="0">
                <a:solidFill>
                  <a:schemeClr val="bg1"/>
                </a:solidFill>
              </a:rPr>
              <a:t>1</a:t>
            </a:r>
            <a:endParaRPr lang="en-GB" dirty="0">
              <a:solidFill>
                <a:schemeClr val="bg1"/>
              </a:solidFill>
            </a:endParaRPr>
          </a:p>
        </p:txBody>
      </p:sp>
      <p:sp>
        <p:nvSpPr>
          <p:cNvPr id="29" name="TextBox 28"/>
          <p:cNvSpPr txBox="1"/>
          <p:nvPr/>
        </p:nvSpPr>
        <p:spPr>
          <a:xfrm>
            <a:off x="3458227" y="3228280"/>
            <a:ext cx="296215" cy="369332"/>
          </a:xfrm>
          <a:prstGeom prst="rect">
            <a:avLst/>
          </a:prstGeom>
          <a:solidFill>
            <a:srgbClr val="C00000"/>
          </a:solidFill>
        </p:spPr>
        <p:txBody>
          <a:bodyPr wrap="square" rtlCol="0">
            <a:spAutoFit/>
          </a:bodyPr>
          <a:lstStyle/>
          <a:p>
            <a:r>
              <a:rPr lang="en-GB" dirty="0">
                <a:solidFill>
                  <a:schemeClr val="bg1"/>
                </a:solidFill>
              </a:rPr>
              <a:t>2</a:t>
            </a:r>
          </a:p>
        </p:txBody>
      </p:sp>
      <p:sp>
        <p:nvSpPr>
          <p:cNvPr id="30" name="TextBox 29"/>
          <p:cNvSpPr txBox="1"/>
          <p:nvPr/>
        </p:nvSpPr>
        <p:spPr>
          <a:xfrm>
            <a:off x="511431" y="5097529"/>
            <a:ext cx="296215" cy="369332"/>
          </a:xfrm>
          <a:prstGeom prst="rect">
            <a:avLst/>
          </a:prstGeom>
          <a:solidFill>
            <a:srgbClr val="C00000"/>
          </a:solidFill>
        </p:spPr>
        <p:txBody>
          <a:bodyPr wrap="square" rtlCol="0">
            <a:spAutoFit/>
          </a:bodyPr>
          <a:lstStyle/>
          <a:p>
            <a:r>
              <a:rPr lang="en-GB" dirty="0">
                <a:solidFill>
                  <a:schemeClr val="bg1"/>
                </a:solidFill>
              </a:rPr>
              <a:t>4</a:t>
            </a:r>
          </a:p>
        </p:txBody>
      </p:sp>
      <p:sp>
        <p:nvSpPr>
          <p:cNvPr id="31" name="TextBox 30"/>
          <p:cNvSpPr txBox="1"/>
          <p:nvPr/>
        </p:nvSpPr>
        <p:spPr>
          <a:xfrm>
            <a:off x="7237522" y="3239563"/>
            <a:ext cx="296215" cy="369332"/>
          </a:xfrm>
          <a:prstGeom prst="rect">
            <a:avLst/>
          </a:prstGeom>
          <a:solidFill>
            <a:srgbClr val="C00000"/>
          </a:solidFill>
        </p:spPr>
        <p:txBody>
          <a:bodyPr wrap="square" rtlCol="0">
            <a:spAutoFit/>
          </a:bodyPr>
          <a:lstStyle/>
          <a:p>
            <a:r>
              <a:rPr lang="en-GB" dirty="0">
                <a:solidFill>
                  <a:schemeClr val="bg1"/>
                </a:solidFill>
              </a:rPr>
              <a:t>3</a:t>
            </a:r>
          </a:p>
        </p:txBody>
      </p:sp>
      <p:sp>
        <p:nvSpPr>
          <p:cNvPr id="32" name="TextBox 31"/>
          <p:cNvSpPr txBox="1"/>
          <p:nvPr/>
        </p:nvSpPr>
        <p:spPr>
          <a:xfrm>
            <a:off x="4310430" y="5097529"/>
            <a:ext cx="296215" cy="369332"/>
          </a:xfrm>
          <a:prstGeom prst="rect">
            <a:avLst/>
          </a:prstGeom>
          <a:solidFill>
            <a:srgbClr val="C00000"/>
          </a:solidFill>
        </p:spPr>
        <p:txBody>
          <a:bodyPr wrap="square" rtlCol="0">
            <a:spAutoFit/>
          </a:bodyPr>
          <a:lstStyle/>
          <a:p>
            <a:r>
              <a:rPr lang="en-GB" dirty="0" smtClean="0">
                <a:solidFill>
                  <a:schemeClr val="bg1"/>
                </a:solidFill>
              </a:rPr>
              <a:t>5</a:t>
            </a:r>
            <a:endParaRPr lang="en-GB" dirty="0">
              <a:solidFill>
                <a:schemeClr val="bg1"/>
              </a:solidFill>
            </a:endParaRPr>
          </a:p>
        </p:txBody>
      </p:sp>
      <p:sp>
        <p:nvSpPr>
          <p:cNvPr id="33" name="TextBox 32"/>
          <p:cNvSpPr txBox="1"/>
          <p:nvPr/>
        </p:nvSpPr>
        <p:spPr>
          <a:xfrm>
            <a:off x="4458537" y="6208791"/>
            <a:ext cx="2032415" cy="369332"/>
          </a:xfrm>
          <a:prstGeom prst="rect">
            <a:avLst/>
          </a:prstGeom>
          <a:noFill/>
        </p:spPr>
        <p:txBody>
          <a:bodyPr wrap="square" rtlCol="0">
            <a:spAutoFit/>
          </a:bodyPr>
          <a:lstStyle/>
          <a:p>
            <a:r>
              <a:rPr lang="en-GB" dirty="0" smtClean="0"/>
              <a:t>Fungi skin infection</a:t>
            </a:r>
            <a:endParaRPr lang="en-GB" dirty="0"/>
          </a:p>
        </p:txBody>
      </p:sp>
      <p:sp>
        <p:nvSpPr>
          <p:cNvPr id="34" name="TextBox 33"/>
          <p:cNvSpPr txBox="1"/>
          <p:nvPr/>
        </p:nvSpPr>
        <p:spPr>
          <a:xfrm>
            <a:off x="5009679" y="4420304"/>
            <a:ext cx="1126902" cy="369332"/>
          </a:xfrm>
          <a:prstGeom prst="rect">
            <a:avLst/>
          </a:prstGeom>
          <a:noFill/>
        </p:spPr>
        <p:txBody>
          <a:bodyPr wrap="square" rtlCol="0">
            <a:spAutoFit/>
          </a:bodyPr>
          <a:lstStyle/>
          <a:p>
            <a:r>
              <a:rPr lang="en-GB" dirty="0" smtClean="0"/>
              <a:t>moulds</a:t>
            </a:r>
            <a:endParaRPr lang="en-GB" dirty="0"/>
          </a:p>
        </p:txBody>
      </p:sp>
      <p:sp>
        <p:nvSpPr>
          <p:cNvPr id="35" name="TextBox 34"/>
          <p:cNvSpPr txBox="1"/>
          <p:nvPr/>
        </p:nvSpPr>
        <p:spPr>
          <a:xfrm>
            <a:off x="1883031" y="6196645"/>
            <a:ext cx="1676132" cy="369332"/>
          </a:xfrm>
          <a:prstGeom prst="rect">
            <a:avLst/>
          </a:prstGeom>
          <a:noFill/>
        </p:spPr>
        <p:txBody>
          <a:bodyPr wrap="square" rtlCol="0">
            <a:spAutoFit/>
          </a:bodyPr>
          <a:lstStyle/>
          <a:p>
            <a:r>
              <a:rPr lang="en-GB" dirty="0" smtClean="0"/>
              <a:t>Bread moulds</a:t>
            </a:r>
            <a:endParaRPr lang="en-GB" dirty="0"/>
          </a:p>
        </p:txBody>
      </p:sp>
    </p:spTree>
    <p:extLst>
      <p:ext uri="{BB962C8B-B14F-4D97-AF65-F5344CB8AC3E}">
        <p14:creationId xmlns:p14="http://schemas.microsoft.com/office/powerpoint/2010/main" val="357618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barn(inVertical)">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1"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heel(1)">
                                      <p:cBhvr>
                                        <p:cTn id="40" dur="2000"/>
                                        <p:tgtEl>
                                          <p:spTgt spid="20"/>
                                        </p:tgtEl>
                                      </p:cBhvr>
                                    </p:animEffect>
                                  </p:childTnLst>
                                </p:cTn>
                              </p:par>
                              <p:par>
                                <p:cTn id="41" presetID="21" presetClass="entr" presetSubtype="1"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heel(1)">
                                      <p:cBhvr>
                                        <p:cTn id="43" dur="2000"/>
                                        <p:tgtEl>
                                          <p:spTgt spid="21"/>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heel(1)">
                                      <p:cBhvr>
                                        <p:cTn id="46" dur="2000"/>
                                        <p:tgtEl>
                                          <p:spTgt spid="29"/>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heel(1)">
                                      <p:cBhvr>
                                        <p:cTn id="49" dur="2000"/>
                                        <p:tgtEl>
                                          <p:spTgt spid="28"/>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heel(1)">
                                      <p:cBhvr>
                                        <p:cTn id="52" dur="2000"/>
                                        <p:tgtEl>
                                          <p:spTgt spid="30"/>
                                        </p:tgtEl>
                                      </p:cBhvr>
                                    </p:animEffect>
                                  </p:childTnLst>
                                </p:cTn>
                              </p:par>
                              <p:par>
                                <p:cTn id="53" presetID="21" presetClass="entr" presetSubtype="1" fill="hold"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heel(1)">
                                      <p:cBhvr>
                                        <p:cTn id="55" dur="2000"/>
                                        <p:tgtEl>
                                          <p:spTgt spid="23"/>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heel(1)">
                                      <p:cBhvr>
                                        <p:cTn id="58" dur="2000"/>
                                        <p:tgtEl>
                                          <p:spTgt spid="35"/>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heel(1)">
                                      <p:cBhvr>
                                        <p:cTn id="61" dur="2000"/>
                                        <p:tgtEl>
                                          <p:spTgt spid="34"/>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heel(1)">
                                      <p:cBhvr>
                                        <p:cTn id="64" dur="2000"/>
                                        <p:tgtEl>
                                          <p:spTgt spid="33"/>
                                        </p:tgtEl>
                                      </p:cBhvr>
                                    </p:animEffect>
                                  </p:childTnLst>
                                </p:cTn>
                              </p:par>
                              <p:par>
                                <p:cTn id="65" presetID="21" presetClass="entr" presetSubtype="1"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wheel(1)">
                                      <p:cBhvr>
                                        <p:cTn id="67" dur="2000"/>
                                        <p:tgtEl>
                                          <p:spTgt spid="24"/>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heel(1)">
                                      <p:cBhvr>
                                        <p:cTn id="70" dur="2000"/>
                                        <p:tgtEl>
                                          <p:spTgt spid="32"/>
                                        </p:tgtEl>
                                      </p:cBhvr>
                                    </p:animEffect>
                                  </p:childTnLst>
                                </p:cTn>
                              </p:par>
                              <p:par>
                                <p:cTn id="71" presetID="21" presetClass="entr" presetSubtype="1" fill="hold" nodeType="with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heel(1)">
                                      <p:cBhvr>
                                        <p:cTn id="73" dur="2000"/>
                                        <p:tgtEl>
                                          <p:spTgt spid="22"/>
                                        </p:tgtEl>
                                      </p:cBhvr>
                                    </p:animEffect>
                                  </p:childTnLst>
                                </p:cTn>
                              </p:par>
                              <p:par>
                                <p:cTn id="74" presetID="21" presetClass="entr" presetSubtype="1"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wheel(1)">
                                      <p:cBhvr>
                                        <p:cTn id="76" dur="20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barn(inVertical)">
                                      <p:cBhvr>
                                        <p:cTn id="81" dur="500"/>
                                        <p:tgtEl>
                                          <p:spTgt spid="25"/>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26"/>
                                        </p:tgtEl>
                                        <p:attrNameLst>
                                          <p:attrName>style.visibility</p:attrName>
                                        </p:attrNameLst>
                                      </p:cBhvr>
                                      <p:to>
                                        <p:strVal val="visible"/>
                                      </p:to>
                                    </p:set>
                                    <p:anim calcmode="lin" valueType="num">
                                      <p:cBhvr>
                                        <p:cTn id="86" dur="500" fill="hold"/>
                                        <p:tgtEl>
                                          <p:spTgt spid="26"/>
                                        </p:tgtEl>
                                        <p:attrNameLst>
                                          <p:attrName>ppt_w</p:attrName>
                                        </p:attrNameLst>
                                      </p:cBhvr>
                                      <p:tavLst>
                                        <p:tav tm="0">
                                          <p:val>
                                            <p:fltVal val="0"/>
                                          </p:val>
                                        </p:tav>
                                        <p:tav tm="100000">
                                          <p:val>
                                            <p:strVal val="#ppt_w"/>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Effect transition="in" filter="fade">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p:bldP spid="25" grpId="0"/>
      <p:bldP spid="26" grpId="0"/>
      <p:bldP spid="28" grpId="0" animBg="1"/>
      <p:bldP spid="29" grpId="0" animBg="1"/>
      <p:bldP spid="30" grpId="0" animBg="1"/>
      <p:bldP spid="31" grpId="0" animBg="1"/>
      <p:bldP spid="32" grpId="0" animBg="1"/>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096313" y="31309"/>
            <a:ext cx="7117187" cy="1160869"/>
            <a:chOff x="1096313" y="31309"/>
            <a:chExt cx="7117187" cy="1160869"/>
          </a:xfrm>
        </p:grpSpPr>
        <p:sp>
          <p:nvSpPr>
            <p:cNvPr id="13" name="TextBox 12"/>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sp>
          <p:nvSpPr>
            <p:cNvPr id="15" name="TextBox 14"/>
            <p:cNvSpPr txBox="1"/>
            <p:nvPr/>
          </p:nvSpPr>
          <p:spPr>
            <a:xfrm>
              <a:off x="2508159" y="70832"/>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6" name="TextBox 15"/>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1.1 Plants </a:t>
            </a:r>
            <a:endParaRPr lang="en-GB" sz="3600" dirty="0">
              <a:solidFill>
                <a:schemeClr val="bg1"/>
              </a:solidFill>
              <a:latin typeface="AR BERKLEY" panose="02000000000000000000" pitchFamily="2" charset="0"/>
            </a:endParaRPr>
          </a:p>
        </p:txBody>
      </p:sp>
      <p:sp>
        <p:nvSpPr>
          <p:cNvPr id="17" name="TextBox 16"/>
          <p:cNvSpPr txBox="1"/>
          <p:nvPr/>
        </p:nvSpPr>
        <p:spPr>
          <a:xfrm>
            <a:off x="901520" y="1186261"/>
            <a:ext cx="3953814" cy="584775"/>
          </a:xfrm>
          <a:prstGeom prst="rect">
            <a:avLst/>
          </a:prstGeom>
          <a:noFill/>
        </p:spPr>
        <p:txBody>
          <a:bodyPr wrap="square" rtlCol="0">
            <a:spAutoFit/>
          </a:bodyPr>
          <a:lstStyle/>
          <a:p>
            <a:r>
              <a:rPr lang="en-GB" sz="3200" b="1" dirty="0" smtClean="0">
                <a:latin typeface="AR ESSENCE" panose="02000000000000000000" pitchFamily="2" charset="0"/>
              </a:rPr>
              <a:t>Importance of fungi.</a:t>
            </a:r>
            <a:endParaRPr lang="en-GB" sz="3200" b="1" dirty="0">
              <a:latin typeface="AR ESSENCE" panose="02000000000000000000" pitchFamily="2" charset="0"/>
            </a:endParaRPr>
          </a:p>
        </p:txBody>
      </p:sp>
      <p:sp>
        <p:nvSpPr>
          <p:cNvPr id="19" name="Rounded Rectangle 18"/>
          <p:cNvSpPr/>
          <p:nvPr/>
        </p:nvSpPr>
        <p:spPr>
          <a:xfrm>
            <a:off x="6311184" y="2108916"/>
            <a:ext cx="5447765" cy="4456088"/>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433051" y="2108916"/>
            <a:ext cx="5409126" cy="4510824"/>
          </a:xfrm>
          <a:prstGeom prst="roundRect">
            <a:avLst/>
          </a:prstGeom>
          <a:blipFill>
            <a:blip r:embed="rId2"/>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1116435" y="2108916"/>
            <a:ext cx="4042357" cy="523220"/>
          </a:xfrm>
          <a:prstGeom prst="rect">
            <a:avLst/>
          </a:prstGeom>
          <a:noFill/>
        </p:spPr>
        <p:txBody>
          <a:bodyPr wrap="square" rtlCol="0">
            <a:spAutoFit/>
          </a:bodyPr>
          <a:lstStyle/>
          <a:p>
            <a:r>
              <a:rPr lang="en-GB" sz="2800" b="1" i="1" dirty="0" smtClean="0"/>
              <a:t>Importance to humans.</a:t>
            </a:r>
            <a:endParaRPr lang="en-GB" sz="2800" b="1" i="1" dirty="0"/>
          </a:p>
        </p:txBody>
      </p:sp>
      <p:sp>
        <p:nvSpPr>
          <p:cNvPr id="22" name="TextBox 21"/>
          <p:cNvSpPr txBox="1"/>
          <p:nvPr/>
        </p:nvSpPr>
        <p:spPr>
          <a:xfrm>
            <a:off x="6916491" y="2110512"/>
            <a:ext cx="4237150" cy="523220"/>
          </a:xfrm>
          <a:prstGeom prst="rect">
            <a:avLst/>
          </a:prstGeom>
          <a:noFill/>
        </p:spPr>
        <p:txBody>
          <a:bodyPr wrap="square" rtlCol="0">
            <a:spAutoFit/>
          </a:bodyPr>
          <a:lstStyle/>
          <a:p>
            <a:r>
              <a:rPr lang="en-GB" sz="2800" b="1" dirty="0" smtClean="0"/>
              <a:t>Economic importance</a:t>
            </a:r>
            <a:endParaRPr lang="en-GB" sz="2800" b="1" dirty="0"/>
          </a:p>
        </p:txBody>
      </p:sp>
      <p:sp>
        <p:nvSpPr>
          <p:cNvPr id="23" name="TextBox 22"/>
          <p:cNvSpPr txBox="1"/>
          <p:nvPr/>
        </p:nvSpPr>
        <p:spPr>
          <a:xfrm>
            <a:off x="515155" y="2686725"/>
            <a:ext cx="5327022" cy="369332"/>
          </a:xfrm>
          <a:prstGeom prst="rect">
            <a:avLst/>
          </a:prstGeom>
          <a:noFill/>
        </p:spPr>
        <p:txBody>
          <a:bodyPr wrap="square" rtlCol="0">
            <a:spAutoFit/>
          </a:bodyPr>
          <a:lstStyle/>
          <a:p>
            <a:r>
              <a:rPr lang="en-GB" dirty="0" smtClean="0"/>
              <a:t>1. Some fungi are used as food. Example, mushroom</a:t>
            </a:r>
            <a:endParaRPr lang="en-GB" dirty="0"/>
          </a:p>
        </p:txBody>
      </p:sp>
      <p:sp>
        <p:nvSpPr>
          <p:cNvPr id="24" name="TextBox 23"/>
          <p:cNvSpPr txBox="1"/>
          <p:nvPr/>
        </p:nvSpPr>
        <p:spPr>
          <a:xfrm>
            <a:off x="469006" y="3155823"/>
            <a:ext cx="5231505" cy="646331"/>
          </a:xfrm>
          <a:prstGeom prst="rect">
            <a:avLst/>
          </a:prstGeom>
          <a:noFill/>
        </p:spPr>
        <p:txBody>
          <a:bodyPr wrap="square" rtlCol="0">
            <a:spAutoFit/>
          </a:bodyPr>
          <a:lstStyle/>
          <a:p>
            <a:r>
              <a:rPr lang="en-GB" dirty="0" smtClean="0"/>
              <a:t>2. Some are used in cooking process. Yeast is used in baking ta make dough.</a:t>
            </a:r>
            <a:endParaRPr lang="en-GB" dirty="0"/>
          </a:p>
        </p:txBody>
      </p:sp>
      <p:sp>
        <p:nvSpPr>
          <p:cNvPr id="25" name="TextBox 24"/>
          <p:cNvSpPr txBox="1"/>
          <p:nvPr/>
        </p:nvSpPr>
        <p:spPr>
          <a:xfrm>
            <a:off x="433051" y="3950065"/>
            <a:ext cx="5159329" cy="369332"/>
          </a:xfrm>
          <a:prstGeom prst="rect">
            <a:avLst/>
          </a:prstGeom>
          <a:noFill/>
        </p:spPr>
        <p:txBody>
          <a:bodyPr wrap="square" rtlCol="0">
            <a:spAutoFit/>
          </a:bodyPr>
          <a:lstStyle/>
          <a:p>
            <a:r>
              <a:rPr lang="en-GB" dirty="0" smtClean="0"/>
              <a:t>3. Some fungi are used to make medicine.</a:t>
            </a:r>
            <a:endParaRPr lang="en-GB" dirty="0"/>
          </a:p>
        </p:txBody>
      </p:sp>
      <p:sp>
        <p:nvSpPr>
          <p:cNvPr id="26" name="TextBox 25"/>
          <p:cNvSpPr txBox="1"/>
          <p:nvPr/>
        </p:nvSpPr>
        <p:spPr>
          <a:xfrm>
            <a:off x="403001" y="4372861"/>
            <a:ext cx="4957828" cy="369332"/>
          </a:xfrm>
          <a:prstGeom prst="rect">
            <a:avLst/>
          </a:prstGeom>
          <a:noFill/>
        </p:spPr>
        <p:txBody>
          <a:bodyPr wrap="square" rtlCol="0">
            <a:spAutoFit/>
          </a:bodyPr>
          <a:lstStyle/>
          <a:p>
            <a:r>
              <a:rPr lang="en-GB" dirty="0" smtClean="0"/>
              <a:t>4. Some are used to in making beverages.</a:t>
            </a:r>
            <a:endParaRPr lang="en-GB" dirty="0"/>
          </a:p>
        </p:txBody>
      </p:sp>
      <p:pic>
        <p:nvPicPr>
          <p:cNvPr id="27" name="Content Placeholder 2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15154" y="4907443"/>
            <a:ext cx="1737703" cy="1075334"/>
          </a:xfrm>
        </p:spPr>
      </p:pic>
      <p:pic>
        <p:nvPicPr>
          <p:cNvPr id="28" name="Picture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37613" y="4907443"/>
            <a:ext cx="1819809" cy="1075334"/>
          </a:xfrm>
          <a:prstGeom prst="rect">
            <a:avLst/>
          </a:prstGeom>
        </p:spPr>
      </p:pic>
      <p:sp>
        <p:nvSpPr>
          <p:cNvPr id="29" name="TextBox 28"/>
          <p:cNvSpPr txBox="1"/>
          <p:nvPr/>
        </p:nvSpPr>
        <p:spPr>
          <a:xfrm>
            <a:off x="391602" y="5997732"/>
            <a:ext cx="2116557" cy="369332"/>
          </a:xfrm>
          <a:prstGeom prst="rect">
            <a:avLst/>
          </a:prstGeom>
          <a:noFill/>
        </p:spPr>
        <p:txBody>
          <a:bodyPr wrap="square" rtlCol="0">
            <a:spAutoFit/>
          </a:bodyPr>
          <a:lstStyle/>
          <a:p>
            <a:r>
              <a:rPr lang="en-GB" dirty="0" smtClean="0">
                <a:solidFill>
                  <a:srgbClr val="C00000"/>
                </a:solidFill>
              </a:rPr>
              <a:t>Baking flour + yeast</a:t>
            </a:r>
            <a:endParaRPr lang="en-GB" dirty="0">
              <a:solidFill>
                <a:srgbClr val="C00000"/>
              </a:solidFill>
            </a:endParaRPr>
          </a:p>
        </p:txBody>
      </p:sp>
      <p:sp>
        <p:nvSpPr>
          <p:cNvPr id="30" name="TextBox 29"/>
          <p:cNvSpPr txBox="1"/>
          <p:nvPr/>
        </p:nvSpPr>
        <p:spPr>
          <a:xfrm>
            <a:off x="3178666" y="5989298"/>
            <a:ext cx="2045326" cy="382606"/>
          </a:xfrm>
          <a:prstGeom prst="rect">
            <a:avLst/>
          </a:prstGeom>
          <a:noFill/>
        </p:spPr>
        <p:txBody>
          <a:bodyPr wrap="square" rtlCol="0">
            <a:spAutoFit/>
          </a:bodyPr>
          <a:lstStyle/>
          <a:p>
            <a:r>
              <a:rPr lang="en-GB" dirty="0" smtClean="0">
                <a:solidFill>
                  <a:srgbClr val="C00000"/>
                </a:solidFill>
              </a:rPr>
              <a:t>Baking dough</a:t>
            </a:r>
            <a:endParaRPr lang="en-GB" dirty="0">
              <a:solidFill>
                <a:srgbClr val="C00000"/>
              </a:solidFill>
            </a:endParaRPr>
          </a:p>
        </p:txBody>
      </p:sp>
      <p:sp>
        <p:nvSpPr>
          <p:cNvPr id="31" name="Right Arrow 30"/>
          <p:cNvSpPr/>
          <p:nvPr/>
        </p:nvSpPr>
        <p:spPr>
          <a:xfrm>
            <a:off x="2300338" y="5393866"/>
            <a:ext cx="747123" cy="444800"/>
          </a:xfrm>
          <a:prstGeom prst="rightArrow">
            <a:avLst/>
          </a:prstGeom>
          <a:solidFill>
            <a:schemeClr val="accent6">
              <a:lumMod val="5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6478073" y="2632136"/>
            <a:ext cx="5009882" cy="646331"/>
          </a:xfrm>
          <a:prstGeom prst="rect">
            <a:avLst/>
          </a:prstGeom>
          <a:noFill/>
        </p:spPr>
        <p:txBody>
          <a:bodyPr wrap="square" rtlCol="0">
            <a:spAutoFit/>
          </a:bodyPr>
          <a:lstStyle/>
          <a:p>
            <a:r>
              <a:rPr lang="en-GB" dirty="0" smtClean="0"/>
              <a:t>1. Mushroom farming is curried out for food. They are sold on local markets and in other countries.</a:t>
            </a:r>
            <a:endParaRPr lang="en-GB" dirty="0"/>
          </a:p>
        </p:txBody>
      </p:sp>
      <p:sp>
        <p:nvSpPr>
          <p:cNvPr id="33" name="TextBox 32"/>
          <p:cNvSpPr txBox="1"/>
          <p:nvPr/>
        </p:nvSpPr>
        <p:spPr>
          <a:xfrm>
            <a:off x="6606131" y="3466033"/>
            <a:ext cx="4568374" cy="646331"/>
          </a:xfrm>
          <a:prstGeom prst="rect">
            <a:avLst/>
          </a:prstGeom>
          <a:noFill/>
        </p:spPr>
        <p:txBody>
          <a:bodyPr wrap="square" rtlCol="0">
            <a:spAutoFit/>
          </a:bodyPr>
          <a:lstStyle/>
          <a:p>
            <a:r>
              <a:rPr lang="en-GB" dirty="0" smtClean="0"/>
              <a:t>2. Yeast is used for making bread and cakes that are sold in shops.</a:t>
            </a:r>
            <a:endParaRPr lang="en-GB" dirty="0"/>
          </a:p>
        </p:txBody>
      </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11290" y="4270722"/>
            <a:ext cx="2279696" cy="1370973"/>
          </a:xfrm>
          <a:prstGeom prst="rect">
            <a:avLst/>
          </a:prstGeom>
        </p:spPr>
      </p:pic>
      <p:pic>
        <p:nvPicPr>
          <p:cNvPr id="35" name="Picture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63450" y="4266719"/>
            <a:ext cx="2468784" cy="1374976"/>
          </a:xfrm>
          <a:prstGeom prst="rect">
            <a:avLst/>
          </a:prstGeom>
        </p:spPr>
      </p:pic>
      <p:sp>
        <p:nvSpPr>
          <p:cNvPr id="36" name="TextBox 35"/>
          <p:cNvSpPr txBox="1"/>
          <p:nvPr/>
        </p:nvSpPr>
        <p:spPr>
          <a:xfrm>
            <a:off x="6512684" y="5695172"/>
            <a:ext cx="1996956" cy="646331"/>
          </a:xfrm>
          <a:prstGeom prst="rect">
            <a:avLst/>
          </a:prstGeom>
          <a:noFill/>
        </p:spPr>
        <p:txBody>
          <a:bodyPr wrap="square" rtlCol="0">
            <a:spAutoFit/>
          </a:bodyPr>
          <a:lstStyle/>
          <a:p>
            <a:r>
              <a:rPr lang="en-GB" dirty="0" smtClean="0">
                <a:solidFill>
                  <a:srgbClr val="C00000"/>
                </a:solidFill>
              </a:rPr>
              <a:t>Mushroom farming in Kenya. </a:t>
            </a:r>
            <a:endParaRPr lang="en-GB" dirty="0">
              <a:solidFill>
                <a:srgbClr val="C00000"/>
              </a:solidFill>
            </a:endParaRPr>
          </a:p>
        </p:txBody>
      </p:sp>
      <p:sp>
        <p:nvSpPr>
          <p:cNvPr id="37" name="TextBox 36"/>
          <p:cNvSpPr txBox="1"/>
          <p:nvPr/>
        </p:nvSpPr>
        <p:spPr>
          <a:xfrm>
            <a:off x="9205169" y="5696410"/>
            <a:ext cx="2742606" cy="923330"/>
          </a:xfrm>
          <a:prstGeom prst="rect">
            <a:avLst/>
          </a:prstGeom>
          <a:noFill/>
        </p:spPr>
        <p:txBody>
          <a:bodyPr wrap="square" rtlCol="0">
            <a:spAutoFit/>
          </a:bodyPr>
          <a:lstStyle/>
          <a:p>
            <a:r>
              <a:rPr lang="en-GB" dirty="0" smtClean="0">
                <a:solidFill>
                  <a:srgbClr val="C00000"/>
                </a:solidFill>
              </a:rPr>
              <a:t>Bread and cakes sold in shops.</a:t>
            </a:r>
          </a:p>
          <a:p>
            <a:r>
              <a:rPr lang="en-GB" dirty="0" smtClean="0">
                <a:solidFill>
                  <a:srgbClr val="C00000"/>
                </a:solidFill>
              </a:rPr>
              <a:t> </a:t>
            </a:r>
            <a:endParaRPr lang="en-GB" dirty="0">
              <a:solidFill>
                <a:srgbClr val="C00000"/>
              </a:solidFill>
            </a:endParaRPr>
          </a:p>
        </p:txBody>
      </p:sp>
    </p:spTree>
    <p:extLst>
      <p:ext uri="{BB962C8B-B14F-4D97-AF65-F5344CB8AC3E}">
        <p14:creationId xmlns:p14="http://schemas.microsoft.com/office/powerpoint/2010/main" val="2149360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right)">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barn(inVertical)">
                                      <p:cBhvr>
                                        <p:cTn id="43" dur="500"/>
                                        <p:tgtEl>
                                          <p:spTgt spid="23"/>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barn(inVertical)">
                                      <p:cBhvr>
                                        <p:cTn id="48" dur="500"/>
                                        <p:tgtEl>
                                          <p:spTgt spid="24"/>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barn(inVertical)">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barn(inVertical)">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47" presetClass="entr" presetSubtype="0" fill="hold" nodeType="click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1000"/>
                                        <p:tgtEl>
                                          <p:spTgt spid="27"/>
                                        </p:tgtEl>
                                      </p:cBhvr>
                                    </p:animEffect>
                                    <p:anim calcmode="lin" valueType="num">
                                      <p:cBhvr>
                                        <p:cTn id="64" dur="1000" fill="hold"/>
                                        <p:tgtEl>
                                          <p:spTgt spid="27"/>
                                        </p:tgtEl>
                                        <p:attrNameLst>
                                          <p:attrName>ppt_x</p:attrName>
                                        </p:attrNameLst>
                                      </p:cBhvr>
                                      <p:tavLst>
                                        <p:tav tm="0">
                                          <p:val>
                                            <p:strVal val="#ppt_x"/>
                                          </p:val>
                                        </p:tav>
                                        <p:tav tm="100000">
                                          <p:val>
                                            <p:strVal val="#ppt_x"/>
                                          </p:val>
                                        </p:tav>
                                      </p:tavLst>
                                    </p:anim>
                                    <p:anim calcmode="lin" valueType="num">
                                      <p:cBhvr>
                                        <p:cTn id="65" dur="1000" fill="hold"/>
                                        <p:tgtEl>
                                          <p:spTgt spid="27"/>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fade">
                                      <p:cBhvr>
                                        <p:cTn id="73" dur="1000"/>
                                        <p:tgtEl>
                                          <p:spTgt spid="31"/>
                                        </p:tgtEl>
                                      </p:cBhvr>
                                    </p:animEffect>
                                    <p:anim calcmode="lin" valueType="num">
                                      <p:cBhvr>
                                        <p:cTn id="74" dur="1000" fill="hold"/>
                                        <p:tgtEl>
                                          <p:spTgt spid="31"/>
                                        </p:tgtEl>
                                        <p:attrNameLst>
                                          <p:attrName>ppt_x</p:attrName>
                                        </p:attrNameLst>
                                      </p:cBhvr>
                                      <p:tavLst>
                                        <p:tav tm="0">
                                          <p:val>
                                            <p:strVal val="#ppt_x"/>
                                          </p:val>
                                        </p:tav>
                                        <p:tav tm="100000">
                                          <p:val>
                                            <p:strVal val="#ppt_x"/>
                                          </p:val>
                                        </p:tav>
                                      </p:tavLst>
                                    </p:anim>
                                    <p:anim calcmode="lin" valueType="num">
                                      <p:cBhvr>
                                        <p:cTn id="75" dur="1000" fill="hold"/>
                                        <p:tgtEl>
                                          <p:spTgt spid="31"/>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1000"/>
                                        <p:tgtEl>
                                          <p:spTgt spid="28"/>
                                        </p:tgtEl>
                                      </p:cBhvr>
                                    </p:animEffect>
                                    <p:anim calcmode="lin" valueType="num">
                                      <p:cBhvr>
                                        <p:cTn id="79" dur="1000" fill="hold"/>
                                        <p:tgtEl>
                                          <p:spTgt spid="28"/>
                                        </p:tgtEl>
                                        <p:attrNameLst>
                                          <p:attrName>ppt_x</p:attrName>
                                        </p:attrNameLst>
                                      </p:cBhvr>
                                      <p:tavLst>
                                        <p:tav tm="0">
                                          <p:val>
                                            <p:strVal val="#ppt_x"/>
                                          </p:val>
                                        </p:tav>
                                        <p:tav tm="100000">
                                          <p:val>
                                            <p:strVal val="#ppt_x"/>
                                          </p:val>
                                        </p:tav>
                                      </p:tavLst>
                                    </p:anim>
                                    <p:anim calcmode="lin" valueType="num">
                                      <p:cBhvr>
                                        <p:cTn id="80" dur="1000" fill="hold"/>
                                        <p:tgtEl>
                                          <p:spTgt spid="2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1000"/>
                                        <p:tgtEl>
                                          <p:spTgt spid="30"/>
                                        </p:tgtEl>
                                      </p:cBhvr>
                                    </p:animEffect>
                                    <p:anim calcmode="lin" valueType="num">
                                      <p:cBhvr>
                                        <p:cTn id="84" dur="1000" fill="hold"/>
                                        <p:tgtEl>
                                          <p:spTgt spid="30"/>
                                        </p:tgtEl>
                                        <p:attrNameLst>
                                          <p:attrName>ppt_x</p:attrName>
                                        </p:attrNameLst>
                                      </p:cBhvr>
                                      <p:tavLst>
                                        <p:tav tm="0">
                                          <p:val>
                                            <p:strVal val="#ppt_x"/>
                                          </p:val>
                                        </p:tav>
                                        <p:tav tm="100000">
                                          <p:val>
                                            <p:strVal val="#ppt_x"/>
                                          </p:val>
                                        </p:tav>
                                      </p:tavLst>
                                    </p:anim>
                                    <p:anim calcmode="lin" valueType="num">
                                      <p:cBhvr>
                                        <p:cTn id="8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barn(inVertical)">
                                      <p:cBhvr>
                                        <p:cTn id="95" dur="500"/>
                                        <p:tgtEl>
                                          <p:spTgt spid="32"/>
                                        </p:tgtEl>
                                      </p:cBhvr>
                                    </p:animEffect>
                                  </p:childTnLst>
                                </p:cTn>
                              </p:par>
                            </p:childTnLst>
                          </p:cTn>
                        </p:par>
                      </p:childTnLst>
                    </p:cTn>
                  </p:par>
                  <p:par>
                    <p:cTn id="96" fill="hold">
                      <p:stCondLst>
                        <p:cond delay="indefinite"/>
                      </p:stCondLst>
                      <p:childTnLst>
                        <p:par>
                          <p:cTn id="97" fill="hold">
                            <p:stCondLst>
                              <p:cond delay="0"/>
                            </p:stCondLst>
                            <p:childTnLst>
                              <p:par>
                                <p:cTn id="98" presetID="16" presetClass="entr" presetSubtype="21" fill="hold" grpId="0" nodeType="clickEffect">
                                  <p:stCondLst>
                                    <p:cond delay="0"/>
                                  </p:stCondLst>
                                  <p:childTnLst>
                                    <p:set>
                                      <p:cBhvr>
                                        <p:cTn id="99" dur="1" fill="hold">
                                          <p:stCondLst>
                                            <p:cond delay="0"/>
                                          </p:stCondLst>
                                        </p:cTn>
                                        <p:tgtEl>
                                          <p:spTgt spid="33"/>
                                        </p:tgtEl>
                                        <p:attrNameLst>
                                          <p:attrName>style.visibility</p:attrName>
                                        </p:attrNameLst>
                                      </p:cBhvr>
                                      <p:to>
                                        <p:strVal val="visible"/>
                                      </p:to>
                                    </p:set>
                                    <p:animEffect transition="in" filter="barn(inVertical)">
                                      <p:cBhvr>
                                        <p:cTn id="100" dur="500"/>
                                        <p:tgtEl>
                                          <p:spTgt spid="33"/>
                                        </p:tgtEl>
                                      </p:cBhvr>
                                    </p:animEffect>
                                  </p:childTnLst>
                                </p:cTn>
                              </p:par>
                            </p:childTnLst>
                          </p:cTn>
                        </p:par>
                      </p:childTnLst>
                    </p:cTn>
                  </p:par>
                  <p:par>
                    <p:cTn id="101" fill="hold">
                      <p:stCondLst>
                        <p:cond delay="indefinite"/>
                      </p:stCondLst>
                      <p:childTnLst>
                        <p:par>
                          <p:cTn id="102" fill="hold">
                            <p:stCondLst>
                              <p:cond delay="0"/>
                            </p:stCondLst>
                            <p:childTnLst>
                              <p:par>
                                <p:cTn id="103" presetID="47" presetClass="entr" presetSubtype="0" fill="hold" nodeType="clickEffect">
                                  <p:stCondLst>
                                    <p:cond delay="0"/>
                                  </p:stCondLst>
                                  <p:childTnLst>
                                    <p:set>
                                      <p:cBhvr>
                                        <p:cTn id="104" dur="1" fill="hold">
                                          <p:stCondLst>
                                            <p:cond delay="0"/>
                                          </p:stCondLst>
                                        </p:cTn>
                                        <p:tgtEl>
                                          <p:spTgt spid="35"/>
                                        </p:tgtEl>
                                        <p:attrNameLst>
                                          <p:attrName>style.visibility</p:attrName>
                                        </p:attrNameLst>
                                      </p:cBhvr>
                                      <p:to>
                                        <p:strVal val="visible"/>
                                      </p:to>
                                    </p:set>
                                    <p:animEffect transition="in" filter="fade">
                                      <p:cBhvr>
                                        <p:cTn id="105" dur="1000"/>
                                        <p:tgtEl>
                                          <p:spTgt spid="35"/>
                                        </p:tgtEl>
                                      </p:cBhvr>
                                    </p:animEffect>
                                    <p:anim calcmode="lin" valueType="num">
                                      <p:cBhvr>
                                        <p:cTn id="106" dur="1000" fill="hold"/>
                                        <p:tgtEl>
                                          <p:spTgt spid="35"/>
                                        </p:tgtEl>
                                        <p:attrNameLst>
                                          <p:attrName>ppt_x</p:attrName>
                                        </p:attrNameLst>
                                      </p:cBhvr>
                                      <p:tavLst>
                                        <p:tav tm="0">
                                          <p:val>
                                            <p:strVal val="#ppt_x"/>
                                          </p:val>
                                        </p:tav>
                                        <p:tav tm="100000">
                                          <p:val>
                                            <p:strVal val="#ppt_x"/>
                                          </p:val>
                                        </p:tav>
                                      </p:tavLst>
                                    </p:anim>
                                    <p:anim calcmode="lin" valueType="num">
                                      <p:cBhvr>
                                        <p:cTn id="107" dur="1000" fill="hold"/>
                                        <p:tgtEl>
                                          <p:spTgt spid="35"/>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0"/>
                                  </p:stCondLst>
                                  <p:childTnLst>
                                    <p:set>
                                      <p:cBhvr>
                                        <p:cTn id="109" dur="1" fill="hold">
                                          <p:stCondLst>
                                            <p:cond delay="0"/>
                                          </p:stCondLst>
                                        </p:cTn>
                                        <p:tgtEl>
                                          <p:spTgt spid="36"/>
                                        </p:tgtEl>
                                        <p:attrNameLst>
                                          <p:attrName>style.visibility</p:attrName>
                                        </p:attrNameLst>
                                      </p:cBhvr>
                                      <p:to>
                                        <p:strVal val="visible"/>
                                      </p:to>
                                    </p:set>
                                    <p:animEffect transition="in" filter="fade">
                                      <p:cBhvr>
                                        <p:cTn id="110" dur="1000"/>
                                        <p:tgtEl>
                                          <p:spTgt spid="36"/>
                                        </p:tgtEl>
                                      </p:cBhvr>
                                    </p:animEffect>
                                    <p:anim calcmode="lin" valueType="num">
                                      <p:cBhvr>
                                        <p:cTn id="111" dur="1000" fill="hold"/>
                                        <p:tgtEl>
                                          <p:spTgt spid="36"/>
                                        </p:tgtEl>
                                        <p:attrNameLst>
                                          <p:attrName>ppt_x</p:attrName>
                                        </p:attrNameLst>
                                      </p:cBhvr>
                                      <p:tavLst>
                                        <p:tav tm="0">
                                          <p:val>
                                            <p:strVal val="#ppt_x"/>
                                          </p:val>
                                        </p:tav>
                                        <p:tav tm="100000">
                                          <p:val>
                                            <p:strVal val="#ppt_x"/>
                                          </p:val>
                                        </p:tav>
                                      </p:tavLst>
                                    </p:anim>
                                    <p:anim calcmode="lin" valueType="num">
                                      <p:cBhvr>
                                        <p:cTn id="112" dur="1000" fill="hold"/>
                                        <p:tgtEl>
                                          <p:spTgt spid="36"/>
                                        </p:tgtEl>
                                        <p:attrNameLst>
                                          <p:attrName>ppt_y</p:attrName>
                                        </p:attrNameLst>
                                      </p:cBhvr>
                                      <p:tavLst>
                                        <p:tav tm="0">
                                          <p:val>
                                            <p:strVal val="#ppt_y-.1"/>
                                          </p:val>
                                        </p:tav>
                                        <p:tav tm="100000">
                                          <p:val>
                                            <p:strVal val="#ppt_y"/>
                                          </p:val>
                                        </p:tav>
                                      </p:tavLst>
                                    </p:anim>
                                  </p:childTnLst>
                                </p:cTn>
                              </p:par>
                              <p:par>
                                <p:cTn id="113" presetID="47" presetClass="entr" presetSubtype="0" fill="hold" nodeType="withEffect">
                                  <p:stCondLst>
                                    <p:cond delay="0"/>
                                  </p:stCondLst>
                                  <p:childTnLst>
                                    <p:set>
                                      <p:cBhvr>
                                        <p:cTn id="114" dur="1" fill="hold">
                                          <p:stCondLst>
                                            <p:cond delay="0"/>
                                          </p:stCondLst>
                                        </p:cTn>
                                        <p:tgtEl>
                                          <p:spTgt spid="34"/>
                                        </p:tgtEl>
                                        <p:attrNameLst>
                                          <p:attrName>style.visibility</p:attrName>
                                        </p:attrNameLst>
                                      </p:cBhvr>
                                      <p:to>
                                        <p:strVal val="visible"/>
                                      </p:to>
                                    </p:set>
                                    <p:animEffect transition="in" filter="fade">
                                      <p:cBhvr>
                                        <p:cTn id="115" dur="1000"/>
                                        <p:tgtEl>
                                          <p:spTgt spid="34"/>
                                        </p:tgtEl>
                                      </p:cBhvr>
                                    </p:animEffect>
                                    <p:anim calcmode="lin" valueType="num">
                                      <p:cBhvr>
                                        <p:cTn id="116" dur="1000" fill="hold"/>
                                        <p:tgtEl>
                                          <p:spTgt spid="34"/>
                                        </p:tgtEl>
                                        <p:attrNameLst>
                                          <p:attrName>ppt_x</p:attrName>
                                        </p:attrNameLst>
                                      </p:cBhvr>
                                      <p:tavLst>
                                        <p:tav tm="0">
                                          <p:val>
                                            <p:strVal val="#ppt_x"/>
                                          </p:val>
                                        </p:tav>
                                        <p:tav tm="100000">
                                          <p:val>
                                            <p:strVal val="#ppt_x"/>
                                          </p:val>
                                        </p:tav>
                                      </p:tavLst>
                                    </p:anim>
                                    <p:anim calcmode="lin" valueType="num">
                                      <p:cBhvr>
                                        <p:cTn id="117" dur="1000" fill="hold"/>
                                        <p:tgtEl>
                                          <p:spTgt spid="34"/>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37"/>
                                        </p:tgtEl>
                                        <p:attrNameLst>
                                          <p:attrName>style.visibility</p:attrName>
                                        </p:attrNameLst>
                                      </p:cBhvr>
                                      <p:to>
                                        <p:strVal val="visible"/>
                                      </p:to>
                                    </p:set>
                                    <p:animEffect transition="in" filter="fade">
                                      <p:cBhvr>
                                        <p:cTn id="120" dur="1000"/>
                                        <p:tgtEl>
                                          <p:spTgt spid="37"/>
                                        </p:tgtEl>
                                      </p:cBhvr>
                                    </p:animEffect>
                                    <p:anim calcmode="lin" valueType="num">
                                      <p:cBhvr>
                                        <p:cTn id="121" dur="1000" fill="hold"/>
                                        <p:tgtEl>
                                          <p:spTgt spid="37"/>
                                        </p:tgtEl>
                                        <p:attrNameLst>
                                          <p:attrName>ppt_x</p:attrName>
                                        </p:attrNameLst>
                                      </p:cBhvr>
                                      <p:tavLst>
                                        <p:tav tm="0">
                                          <p:val>
                                            <p:strVal val="#ppt_x"/>
                                          </p:val>
                                        </p:tav>
                                        <p:tav tm="100000">
                                          <p:val>
                                            <p:strVal val="#ppt_x"/>
                                          </p:val>
                                        </p:tav>
                                      </p:tavLst>
                                    </p:anim>
                                    <p:anim calcmode="lin" valueType="num">
                                      <p:cBhvr>
                                        <p:cTn id="12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9" grpId="0" animBg="1"/>
      <p:bldP spid="20" grpId="0" animBg="1"/>
      <p:bldP spid="21" grpId="0"/>
      <p:bldP spid="22" grpId="0"/>
      <p:bldP spid="23" grpId="0"/>
      <p:bldP spid="24" grpId="0"/>
      <p:bldP spid="25" grpId="0"/>
      <p:bldP spid="26" grpId="0"/>
      <p:bldP spid="29" grpId="0"/>
      <p:bldP spid="30" grpId="0"/>
      <p:bldP spid="31" grpId="0" animBg="1"/>
      <p:bldP spid="32" grpId="0"/>
      <p:bldP spid="33"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ounded Rectangle 10"/>
          <p:cNvSpPr/>
          <p:nvPr/>
        </p:nvSpPr>
        <p:spPr>
          <a:xfrm>
            <a:off x="180304"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Content Placeholder 20"/>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5154" y="2646608"/>
            <a:ext cx="2361774" cy="1811077"/>
          </a:xfrm>
        </p:spPr>
      </p:pic>
      <p:grpSp>
        <p:nvGrpSpPr>
          <p:cNvPr id="5" name="Group 4"/>
          <p:cNvGrpSpPr/>
          <p:nvPr/>
        </p:nvGrpSpPr>
        <p:grpSpPr>
          <a:xfrm>
            <a:off x="515154"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4"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1096312" y="31309"/>
            <a:ext cx="7117187" cy="1160869"/>
            <a:chOff x="1096313" y="31309"/>
            <a:chExt cx="7117187" cy="1160869"/>
          </a:xfrm>
        </p:grpSpPr>
        <p:sp>
          <p:nvSpPr>
            <p:cNvPr id="13" name="TextBox 12"/>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sp>
          <p:nvSpPr>
            <p:cNvPr id="15" name="TextBox 14"/>
            <p:cNvSpPr txBox="1"/>
            <p:nvPr/>
          </p:nvSpPr>
          <p:spPr>
            <a:xfrm>
              <a:off x="2508159" y="70832"/>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6" name="TextBox 15"/>
          <p:cNvSpPr txBox="1"/>
          <p:nvPr/>
        </p:nvSpPr>
        <p:spPr>
          <a:xfrm>
            <a:off x="8281116"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1.1 Plants </a:t>
            </a:r>
            <a:endParaRPr lang="en-GB" sz="3600" dirty="0">
              <a:solidFill>
                <a:schemeClr val="bg1"/>
              </a:solidFill>
              <a:latin typeface="AR BERKLEY" panose="02000000000000000000" pitchFamily="2" charset="0"/>
            </a:endParaRPr>
          </a:p>
        </p:txBody>
      </p:sp>
      <p:sp>
        <p:nvSpPr>
          <p:cNvPr id="18" name="TextBox 17"/>
          <p:cNvSpPr txBox="1"/>
          <p:nvPr/>
        </p:nvSpPr>
        <p:spPr>
          <a:xfrm>
            <a:off x="515154" y="1316045"/>
            <a:ext cx="4624589" cy="400110"/>
          </a:xfrm>
          <a:prstGeom prst="rect">
            <a:avLst/>
          </a:prstGeom>
          <a:noFill/>
        </p:spPr>
        <p:txBody>
          <a:bodyPr wrap="square" rtlCol="0">
            <a:spAutoFit/>
          </a:bodyPr>
          <a:lstStyle/>
          <a:p>
            <a:r>
              <a:rPr lang="en-GB" sz="2000" b="1" dirty="0" smtClean="0"/>
              <a:t>Safety precautions when handling fungi</a:t>
            </a:r>
            <a:endParaRPr lang="en-GB" sz="2000" b="1" dirty="0"/>
          </a:p>
        </p:txBody>
      </p:sp>
      <p:sp>
        <p:nvSpPr>
          <p:cNvPr id="19" name="Rounded Rectangle 18"/>
          <p:cNvSpPr/>
          <p:nvPr/>
        </p:nvSpPr>
        <p:spPr>
          <a:xfrm>
            <a:off x="6311183" y="2108916"/>
            <a:ext cx="5447765" cy="4456088"/>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sp>
        <p:nvSpPr>
          <p:cNvPr id="20" name="TextBox 19"/>
          <p:cNvSpPr txBox="1"/>
          <p:nvPr/>
        </p:nvSpPr>
        <p:spPr>
          <a:xfrm>
            <a:off x="838199" y="2007334"/>
            <a:ext cx="4301544" cy="523220"/>
          </a:xfrm>
          <a:prstGeom prst="rect">
            <a:avLst/>
          </a:prstGeom>
          <a:noFill/>
        </p:spPr>
        <p:txBody>
          <a:bodyPr wrap="square" rtlCol="0">
            <a:spAutoFit/>
          </a:bodyPr>
          <a:lstStyle/>
          <a:p>
            <a:r>
              <a:rPr lang="en-GB" sz="2800" b="1" dirty="0" smtClean="0">
                <a:solidFill>
                  <a:srgbClr val="00B0F0"/>
                </a:solidFill>
              </a:rPr>
              <a:t>Effects of harmful fungi.</a:t>
            </a:r>
            <a:endParaRPr lang="en-GB" sz="2800" b="1" dirty="0">
              <a:solidFill>
                <a:srgbClr val="00B0F0"/>
              </a:solidFill>
            </a:endParaRPr>
          </a:p>
        </p:txBody>
      </p: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8506" y="2558791"/>
            <a:ext cx="2527047" cy="1897154"/>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64857" y="4744187"/>
            <a:ext cx="2361774" cy="1716155"/>
          </a:xfrm>
          <a:prstGeom prst="rect">
            <a:avLst/>
          </a:prstGeom>
        </p:spPr>
      </p:pic>
      <p:sp>
        <p:nvSpPr>
          <p:cNvPr id="27" name="TextBox 26"/>
          <p:cNvSpPr txBox="1"/>
          <p:nvPr/>
        </p:nvSpPr>
        <p:spPr>
          <a:xfrm>
            <a:off x="7134895" y="1945778"/>
            <a:ext cx="3953815" cy="646331"/>
          </a:xfrm>
          <a:prstGeom prst="rect">
            <a:avLst/>
          </a:prstGeom>
          <a:noFill/>
        </p:spPr>
        <p:txBody>
          <a:bodyPr wrap="square" rtlCol="0">
            <a:spAutoFit/>
          </a:bodyPr>
          <a:lstStyle/>
          <a:p>
            <a:r>
              <a:rPr lang="en-GB" sz="3600" b="1" dirty="0" smtClean="0">
                <a:solidFill>
                  <a:srgbClr val="00B0F0"/>
                </a:solidFill>
              </a:rPr>
              <a:t>Safety precautions</a:t>
            </a:r>
            <a:endParaRPr lang="en-GB" sz="3600" b="1" dirty="0">
              <a:solidFill>
                <a:srgbClr val="00B0F0"/>
              </a:solidFill>
            </a:endParaRPr>
          </a:p>
        </p:txBody>
      </p:sp>
      <p:sp>
        <p:nvSpPr>
          <p:cNvPr id="28" name="TextBox 27"/>
          <p:cNvSpPr txBox="1"/>
          <p:nvPr/>
        </p:nvSpPr>
        <p:spPr>
          <a:xfrm>
            <a:off x="6593982" y="2646608"/>
            <a:ext cx="4855335" cy="646331"/>
          </a:xfrm>
          <a:prstGeom prst="rect">
            <a:avLst/>
          </a:prstGeom>
          <a:noFill/>
        </p:spPr>
        <p:txBody>
          <a:bodyPr wrap="square" rtlCol="0">
            <a:spAutoFit/>
          </a:bodyPr>
          <a:lstStyle/>
          <a:p>
            <a:r>
              <a:rPr lang="en-GB" dirty="0" smtClean="0">
                <a:solidFill>
                  <a:srgbClr val="FF0000"/>
                </a:solidFill>
              </a:rPr>
              <a:t>1. There are poisonous fungi. We should only collect mushrooms with the guidance of adults.</a:t>
            </a:r>
            <a:endParaRPr lang="en-GB" dirty="0">
              <a:solidFill>
                <a:srgbClr val="FF0000"/>
              </a:solidFill>
            </a:endParaRPr>
          </a:p>
        </p:txBody>
      </p:sp>
      <p:sp>
        <p:nvSpPr>
          <p:cNvPr id="29" name="TextBox 28"/>
          <p:cNvSpPr txBox="1"/>
          <p:nvPr/>
        </p:nvSpPr>
        <p:spPr>
          <a:xfrm>
            <a:off x="6593982" y="3747627"/>
            <a:ext cx="4855335" cy="646331"/>
          </a:xfrm>
          <a:prstGeom prst="rect">
            <a:avLst/>
          </a:prstGeom>
          <a:noFill/>
        </p:spPr>
        <p:txBody>
          <a:bodyPr wrap="square" rtlCol="0">
            <a:spAutoFit/>
          </a:bodyPr>
          <a:lstStyle/>
          <a:p>
            <a:r>
              <a:rPr lang="en-GB" dirty="0" smtClean="0">
                <a:solidFill>
                  <a:srgbClr val="FF0000"/>
                </a:solidFill>
              </a:rPr>
              <a:t>2. Always wear protective cloths such as gloves, safety boots, safety goggles and dust masks.</a:t>
            </a:r>
            <a:endParaRPr lang="en-GB" dirty="0">
              <a:solidFill>
                <a:srgbClr val="FF0000"/>
              </a:solidFill>
            </a:endParaRPr>
          </a:p>
        </p:txBody>
      </p:sp>
      <p:sp>
        <p:nvSpPr>
          <p:cNvPr id="30" name="TextBox 29"/>
          <p:cNvSpPr txBox="1"/>
          <p:nvPr/>
        </p:nvSpPr>
        <p:spPr>
          <a:xfrm>
            <a:off x="6593982" y="4771623"/>
            <a:ext cx="4997003" cy="646331"/>
          </a:xfrm>
          <a:prstGeom prst="rect">
            <a:avLst/>
          </a:prstGeom>
          <a:noFill/>
        </p:spPr>
        <p:txBody>
          <a:bodyPr wrap="square" rtlCol="0">
            <a:spAutoFit/>
          </a:bodyPr>
          <a:lstStyle/>
          <a:p>
            <a:r>
              <a:rPr lang="en-GB" dirty="0" smtClean="0">
                <a:solidFill>
                  <a:srgbClr val="FF0000"/>
                </a:solidFill>
              </a:rPr>
              <a:t>3. Always wash your hands with soap and clean water after handling fungi.</a:t>
            </a:r>
            <a:endParaRPr lang="en-GB" dirty="0">
              <a:solidFill>
                <a:srgbClr val="FF0000"/>
              </a:solidFill>
            </a:endParaRPr>
          </a:p>
        </p:txBody>
      </p:sp>
      <p:sp>
        <p:nvSpPr>
          <p:cNvPr id="31" name="TextBox 30"/>
          <p:cNvSpPr txBox="1"/>
          <p:nvPr/>
        </p:nvSpPr>
        <p:spPr>
          <a:xfrm>
            <a:off x="515154" y="2655434"/>
            <a:ext cx="296215" cy="369332"/>
          </a:xfrm>
          <a:prstGeom prst="rect">
            <a:avLst/>
          </a:prstGeom>
          <a:solidFill>
            <a:srgbClr val="C00000"/>
          </a:solidFill>
        </p:spPr>
        <p:txBody>
          <a:bodyPr wrap="square" rtlCol="0">
            <a:spAutoFit/>
          </a:bodyPr>
          <a:lstStyle/>
          <a:p>
            <a:r>
              <a:rPr lang="en-GB" dirty="0" smtClean="0">
                <a:solidFill>
                  <a:schemeClr val="bg1"/>
                </a:solidFill>
              </a:rPr>
              <a:t>1</a:t>
            </a:r>
            <a:endParaRPr lang="en-GB" dirty="0">
              <a:solidFill>
                <a:schemeClr val="bg1"/>
              </a:solidFill>
            </a:endParaRPr>
          </a:p>
        </p:txBody>
      </p:sp>
      <p:sp>
        <p:nvSpPr>
          <p:cNvPr id="33" name="TextBox 32"/>
          <p:cNvSpPr txBox="1"/>
          <p:nvPr/>
        </p:nvSpPr>
        <p:spPr>
          <a:xfrm>
            <a:off x="2090080" y="4771623"/>
            <a:ext cx="296215" cy="369332"/>
          </a:xfrm>
          <a:prstGeom prst="rect">
            <a:avLst/>
          </a:prstGeom>
          <a:solidFill>
            <a:srgbClr val="C00000"/>
          </a:solidFill>
        </p:spPr>
        <p:txBody>
          <a:bodyPr wrap="square" rtlCol="0">
            <a:spAutoFit/>
          </a:bodyPr>
          <a:lstStyle/>
          <a:p>
            <a:r>
              <a:rPr lang="en-GB" dirty="0">
                <a:solidFill>
                  <a:schemeClr val="bg1"/>
                </a:solidFill>
              </a:rPr>
              <a:t>3</a:t>
            </a:r>
          </a:p>
        </p:txBody>
      </p:sp>
      <p:sp>
        <p:nvSpPr>
          <p:cNvPr id="34" name="TextBox 33"/>
          <p:cNvSpPr txBox="1"/>
          <p:nvPr/>
        </p:nvSpPr>
        <p:spPr>
          <a:xfrm>
            <a:off x="3348506" y="2558791"/>
            <a:ext cx="296215" cy="369332"/>
          </a:xfrm>
          <a:prstGeom prst="rect">
            <a:avLst/>
          </a:prstGeom>
          <a:solidFill>
            <a:srgbClr val="C00000"/>
          </a:solidFill>
        </p:spPr>
        <p:txBody>
          <a:bodyPr wrap="square" rtlCol="0">
            <a:spAutoFit/>
          </a:bodyPr>
          <a:lstStyle/>
          <a:p>
            <a:r>
              <a:rPr lang="en-GB" dirty="0">
                <a:solidFill>
                  <a:schemeClr val="bg1"/>
                </a:solidFill>
              </a:rPr>
              <a:t>2</a:t>
            </a:r>
          </a:p>
        </p:txBody>
      </p:sp>
    </p:spTree>
    <p:extLst>
      <p:ext uri="{BB962C8B-B14F-4D97-AF65-F5344CB8AC3E}">
        <p14:creationId xmlns:p14="http://schemas.microsoft.com/office/powerpoint/2010/main" val="301552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righ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1000" fill="hold"/>
                                        <p:tgtEl>
                                          <p:spTgt spid="20"/>
                                        </p:tgtEl>
                                        <p:attrNameLst>
                                          <p:attrName>ppt_w</p:attrName>
                                        </p:attrNameLst>
                                      </p:cBhvr>
                                      <p:tavLst>
                                        <p:tav tm="0">
                                          <p:val>
                                            <p:fltVal val="0"/>
                                          </p:val>
                                        </p:tav>
                                        <p:tav tm="100000">
                                          <p:val>
                                            <p:strVal val="#ppt_w"/>
                                          </p:val>
                                        </p:tav>
                                      </p:tavLst>
                                    </p:anim>
                                    <p:anim calcmode="lin" valueType="num">
                                      <p:cBhvr>
                                        <p:cTn id="28" dur="1000" fill="hold"/>
                                        <p:tgtEl>
                                          <p:spTgt spid="20"/>
                                        </p:tgtEl>
                                        <p:attrNameLst>
                                          <p:attrName>ppt_h</p:attrName>
                                        </p:attrNameLst>
                                      </p:cBhvr>
                                      <p:tavLst>
                                        <p:tav tm="0">
                                          <p:val>
                                            <p:fltVal val="0"/>
                                          </p:val>
                                        </p:tav>
                                        <p:tav tm="100000">
                                          <p:val>
                                            <p:strVal val="#ppt_h"/>
                                          </p:val>
                                        </p:tav>
                                      </p:tavLst>
                                    </p:anim>
                                    <p:anim calcmode="lin" valueType="num">
                                      <p:cBhvr>
                                        <p:cTn id="29" dur="1000" fill="hold"/>
                                        <p:tgtEl>
                                          <p:spTgt spid="20"/>
                                        </p:tgtEl>
                                        <p:attrNameLst>
                                          <p:attrName>style.rotation</p:attrName>
                                        </p:attrNameLst>
                                      </p:cBhvr>
                                      <p:tavLst>
                                        <p:tav tm="0">
                                          <p:val>
                                            <p:fltVal val="90"/>
                                          </p:val>
                                        </p:tav>
                                        <p:tav tm="100000">
                                          <p:val>
                                            <p:fltVal val="0"/>
                                          </p:val>
                                        </p:tav>
                                      </p:tavLst>
                                    </p:anim>
                                    <p:animEffect transition="in" filter="fade">
                                      <p:cBhvr>
                                        <p:cTn id="30" dur="1000"/>
                                        <p:tgtEl>
                                          <p:spTgt spid="20"/>
                                        </p:tgtEl>
                                      </p:cBhvr>
                                    </p:animEffect>
                                  </p:childTnLst>
                                </p:cTn>
                              </p:par>
                              <p:par>
                                <p:cTn id="31" presetID="31" presetClass="entr" presetSubtype="0"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1000" fill="hold"/>
                                        <p:tgtEl>
                                          <p:spTgt spid="21"/>
                                        </p:tgtEl>
                                        <p:attrNameLst>
                                          <p:attrName>ppt_w</p:attrName>
                                        </p:attrNameLst>
                                      </p:cBhvr>
                                      <p:tavLst>
                                        <p:tav tm="0">
                                          <p:val>
                                            <p:fltVal val="0"/>
                                          </p:val>
                                        </p:tav>
                                        <p:tav tm="100000">
                                          <p:val>
                                            <p:strVal val="#ppt_w"/>
                                          </p:val>
                                        </p:tav>
                                      </p:tavLst>
                                    </p:anim>
                                    <p:anim calcmode="lin" valueType="num">
                                      <p:cBhvr>
                                        <p:cTn id="34" dur="1000" fill="hold"/>
                                        <p:tgtEl>
                                          <p:spTgt spid="21"/>
                                        </p:tgtEl>
                                        <p:attrNameLst>
                                          <p:attrName>ppt_h</p:attrName>
                                        </p:attrNameLst>
                                      </p:cBhvr>
                                      <p:tavLst>
                                        <p:tav tm="0">
                                          <p:val>
                                            <p:fltVal val="0"/>
                                          </p:val>
                                        </p:tav>
                                        <p:tav tm="100000">
                                          <p:val>
                                            <p:strVal val="#ppt_h"/>
                                          </p:val>
                                        </p:tav>
                                      </p:tavLst>
                                    </p:anim>
                                    <p:anim calcmode="lin" valueType="num">
                                      <p:cBhvr>
                                        <p:cTn id="35" dur="1000" fill="hold"/>
                                        <p:tgtEl>
                                          <p:spTgt spid="21"/>
                                        </p:tgtEl>
                                        <p:attrNameLst>
                                          <p:attrName>style.rotation</p:attrName>
                                        </p:attrNameLst>
                                      </p:cBhvr>
                                      <p:tavLst>
                                        <p:tav tm="0">
                                          <p:val>
                                            <p:fltVal val="90"/>
                                          </p:val>
                                        </p:tav>
                                        <p:tav tm="100000">
                                          <p:val>
                                            <p:fltVal val="0"/>
                                          </p:val>
                                        </p:tav>
                                      </p:tavLst>
                                    </p:anim>
                                    <p:animEffect transition="in" filter="fade">
                                      <p:cBhvr>
                                        <p:cTn id="36" dur="1000"/>
                                        <p:tgtEl>
                                          <p:spTgt spid="21"/>
                                        </p:tgtEl>
                                      </p:cBhvr>
                                    </p:animEffect>
                                  </p:childTnLst>
                                </p:cTn>
                              </p:par>
                              <p:par>
                                <p:cTn id="37" presetID="3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 calcmode="lin" valueType="num">
                                      <p:cBhvr>
                                        <p:cTn id="41" dur="1000" fill="hold"/>
                                        <p:tgtEl>
                                          <p:spTgt spid="24"/>
                                        </p:tgtEl>
                                        <p:attrNameLst>
                                          <p:attrName>style.rotation</p:attrName>
                                        </p:attrNameLst>
                                      </p:cBhvr>
                                      <p:tavLst>
                                        <p:tav tm="0">
                                          <p:val>
                                            <p:fltVal val="90"/>
                                          </p:val>
                                        </p:tav>
                                        <p:tav tm="100000">
                                          <p:val>
                                            <p:fltVal val="0"/>
                                          </p:val>
                                        </p:tav>
                                      </p:tavLst>
                                    </p:anim>
                                    <p:animEffect transition="in" filter="fade">
                                      <p:cBhvr>
                                        <p:cTn id="42" dur="1000"/>
                                        <p:tgtEl>
                                          <p:spTgt spid="24"/>
                                        </p:tgtEl>
                                      </p:cBhvr>
                                    </p:animEffect>
                                  </p:childTnLst>
                                </p:cTn>
                              </p:par>
                              <p:par>
                                <p:cTn id="43" presetID="31" presetClass="entr" presetSubtype="0" fill="hold"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fltVal val="0"/>
                                          </p:val>
                                        </p:tav>
                                        <p:tav tm="100000">
                                          <p:val>
                                            <p:strVal val="#ppt_w"/>
                                          </p:val>
                                        </p:tav>
                                      </p:tavLst>
                                    </p:anim>
                                    <p:anim calcmode="lin" valueType="num">
                                      <p:cBhvr>
                                        <p:cTn id="46" dur="1000" fill="hold"/>
                                        <p:tgtEl>
                                          <p:spTgt spid="22"/>
                                        </p:tgtEl>
                                        <p:attrNameLst>
                                          <p:attrName>ppt_h</p:attrName>
                                        </p:attrNameLst>
                                      </p:cBhvr>
                                      <p:tavLst>
                                        <p:tav tm="0">
                                          <p:val>
                                            <p:fltVal val="0"/>
                                          </p:val>
                                        </p:tav>
                                        <p:tav tm="100000">
                                          <p:val>
                                            <p:strVal val="#ppt_h"/>
                                          </p:val>
                                        </p:tav>
                                      </p:tavLst>
                                    </p:anim>
                                    <p:anim calcmode="lin" valueType="num">
                                      <p:cBhvr>
                                        <p:cTn id="47" dur="1000" fill="hold"/>
                                        <p:tgtEl>
                                          <p:spTgt spid="22"/>
                                        </p:tgtEl>
                                        <p:attrNameLst>
                                          <p:attrName>style.rotation</p:attrName>
                                        </p:attrNameLst>
                                      </p:cBhvr>
                                      <p:tavLst>
                                        <p:tav tm="0">
                                          <p:val>
                                            <p:fltVal val="90"/>
                                          </p:val>
                                        </p:tav>
                                        <p:tav tm="100000">
                                          <p:val>
                                            <p:fltVal val="0"/>
                                          </p:val>
                                        </p:tav>
                                      </p:tavLst>
                                    </p:anim>
                                    <p:animEffect transition="in" filter="fade">
                                      <p:cBhvr>
                                        <p:cTn id="48" dur="1000"/>
                                        <p:tgtEl>
                                          <p:spTgt spid="22"/>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p:cTn id="51" dur="1000" fill="hold"/>
                                        <p:tgtEl>
                                          <p:spTgt spid="34"/>
                                        </p:tgtEl>
                                        <p:attrNameLst>
                                          <p:attrName>ppt_w</p:attrName>
                                        </p:attrNameLst>
                                      </p:cBhvr>
                                      <p:tavLst>
                                        <p:tav tm="0">
                                          <p:val>
                                            <p:fltVal val="0"/>
                                          </p:val>
                                        </p:tav>
                                        <p:tav tm="100000">
                                          <p:val>
                                            <p:strVal val="#ppt_w"/>
                                          </p:val>
                                        </p:tav>
                                      </p:tavLst>
                                    </p:anim>
                                    <p:anim calcmode="lin" valueType="num">
                                      <p:cBhvr>
                                        <p:cTn id="52" dur="1000" fill="hold"/>
                                        <p:tgtEl>
                                          <p:spTgt spid="34"/>
                                        </p:tgtEl>
                                        <p:attrNameLst>
                                          <p:attrName>ppt_h</p:attrName>
                                        </p:attrNameLst>
                                      </p:cBhvr>
                                      <p:tavLst>
                                        <p:tav tm="0">
                                          <p:val>
                                            <p:fltVal val="0"/>
                                          </p:val>
                                        </p:tav>
                                        <p:tav tm="100000">
                                          <p:val>
                                            <p:strVal val="#ppt_h"/>
                                          </p:val>
                                        </p:tav>
                                      </p:tavLst>
                                    </p:anim>
                                    <p:anim calcmode="lin" valueType="num">
                                      <p:cBhvr>
                                        <p:cTn id="53" dur="1000" fill="hold"/>
                                        <p:tgtEl>
                                          <p:spTgt spid="34"/>
                                        </p:tgtEl>
                                        <p:attrNameLst>
                                          <p:attrName>style.rotation</p:attrName>
                                        </p:attrNameLst>
                                      </p:cBhvr>
                                      <p:tavLst>
                                        <p:tav tm="0">
                                          <p:val>
                                            <p:fltVal val="90"/>
                                          </p:val>
                                        </p:tav>
                                        <p:tav tm="100000">
                                          <p:val>
                                            <p:fltVal val="0"/>
                                          </p:val>
                                        </p:tav>
                                      </p:tavLst>
                                    </p:anim>
                                    <p:animEffect transition="in" filter="fade">
                                      <p:cBhvr>
                                        <p:cTn id="54" dur="1000"/>
                                        <p:tgtEl>
                                          <p:spTgt spid="34"/>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1000" fill="hold"/>
                                        <p:tgtEl>
                                          <p:spTgt spid="31"/>
                                        </p:tgtEl>
                                        <p:attrNameLst>
                                          <p:attrName>ppt_w</p:attrName>
                                        </p:attrNameLst>
                                      </p:cBhvr>
                                      <p:tavLst>
                                        <p:tav tm="0">
                                          <p:val>
                                            <p:fltVal val="0"/>
                                          </p:val>
                                        </p:tav>
                                        <p:tav tm="100000">
                                          <p:val>
                                            <p:strVal val="#ppt_w"/>
                                          </p:val>
                                        </p:tav>
                                      </p:tavLst>
                                    </p:anim>
                                    <p:anim calcmode="lin" valueType="num">
                                      <p:cBhvr>
                                        <p:cTn id="58" dur="1000" fill="hold"/>
                                        <p:tgtEl>
                                          <p:spTgt spid="31"/>
                                        </p:tgtEl>
                                        <p:attrNameLst>
                                          <p:attrName>ppt_h</p:attrName>
                                        </p:attrNameLst>
                                      </p:cBhvr>
                                      <p:tavLst>
                                        <p:tav tm="0">
                                          <p:val>
                                            <p:fltVal val="0"/>
                                          </p:val>
                                        </p:tav>
                                        <p:tav tm="100000">
                                          <p:val>
                                            <p:strVal val="#ppt_h"/>
                                          </p:val>
                                        </p:tav>
                                      </p:tavLst>
                                    </p:anim>
                                    <p:anim calcmode="lin" valueType="num">
                                      <p:cBhvr>
                                        <p:cTn id="59" dur="1000" fill="hold"/>
                                        <p:tgtEl>
                                          <p:spTgt spid="31"/>
                                        </p:tgtEl>
                                        <p:attrNameLst>
                                          <p:attrName>style.rotation</p:attrName>
                                        </p:attrNameLst>
                                      </p:cBhvr>
                                      <p:tavLst>
                                        <p:tav tm="0">
                                          <p:val>
                                            <p:fltVal val="90"/>
                                          </p:val>
                                        </p:tav>
                                        <p:tav tm="100000">
                                          <p:val>
                                            <p:fltVal val="0"/>
                                          </p:val>
                                        </p:tav>
                                      </p:tavLst>
                                    </p:anim>
                                    <p:animEffect transition="in" filter="fade">
                                      <p:cBhvr>
                                        <p:cTn id="60" dur="1000"/>
                                        <p:tgtEl>
                                          <p:spTgt spid="31"/>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1000" fill="hold"/>
                                        <p:tgtEl>
                                          <p:spTgt spid="33"/>
                                        </p:tgtEl>
                                        <p:attrNameLst>
                                          <p:attrName>ppt_w</p:attrName>
                                        </p:attrNameLst>
                                      </p:cBhvr>
                                      <p:tavLst>
                                        <p:tav tm="0">
                                          <p:val>
                                            <p:fltVal val="0"/>
                                          </p:val>
                                        </p:tav>
                                        <p:tav tm="100000">
                                          <p:val>
                                            <p:strVal val="#ppt_w"/>
                                          </p:val>
                                        </p:tav>
                                      </p:tavLst>
                                    </p:anim>
                                    <p:anim calcmode="lin" valueType="num">
                                      <p:cBhvr>
                                        <p:cTn id="64" dur="1000" fill="hold"/>
                                        <p:tgtEl>
                                          <p:spTgt spid="33"/>
                                        </p:tgtEl>
                                        <p:attrNameLst>
                                          <p:attrName>ppt_h</p:attrName>
                                        </p:attrNameLst>
                                      </p:cBhvr>
                                      <p:tavLst>
                                        <p:tav tm="0">
                                          <p:val>
                                            <p:fltVal val="0"/>
                                          </p:val>
                                        </p:tav>
                                        <p:tav tm="100000">
                                          <p:val>
                                            <p:strVal val="#ppt_h"/>
                                          </p:val>
                                        </p:tav>
                                      </p:tavLst>
                                    </p:anim>
                                    <p:anim calcmode="lin" valueType="num">
                                      <p:cBhvr>
                                        <p:cTn id="65" dur="1000" fill="hold"/>
                                        <p:tgtEl>
                                          <p:spTgt spid="33"/>
                                        </p:tgtEl>
                                        <p:attrNameLst>
                                          <p:attrName>style.rotation</p:attrName>
                                        </p:attrNameLst>
                                      </p:cBhvr>
                                      <p:tavLst>
                                        <p:tav tm="0">
                                          <p:val>
                                            <p:fltVal val="90"/>
                                          </p:val>
                                        </p:tav>
                                        <p:tav tm="100000">
                                          <p:val>
                                            <p:fltVal val="0"/>
                                          </p:val>
                                        </p:tav>
                                      </p:tavLst>
                                    </p:anim>
                                    <p:animEffect transition="in" filter="fade">
                                      <p:cBhvr>
                                        <p:cTn id="66" dur="10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1" fill="hold" grpId="0" nodeType="click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wipe(up)">
                                      <p:cBhvr>
                                        <p:cTn id="71" dur="500"/>
                                        <p:tgtEl>
                                          <p:spTgt spid="19"/>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barn(inVertical)">
                                      <p:cBhvr>
                                        <p:cTn id="76" dur="500"/>
                                        <p:tgtEl>
                                          <p:spTgt spid="27"/>
                                        </p:tgtEl>
                                      </p:cBhvr>
                                    </p:animEffect>
                                  </p:childTnLst>
                                </p:cTn>
                              </p:par>
                            </p:childTnLst>
                          </p:cTn>
                        </p:par>
                      </p:childTnLst>
                    </p:cTn>
                  </p:par>
                  <p:par>
                    <p:cTn id="77" fill="hold">
                      <p:stCondLst>
                        <p:cond delay="indefinite"/>
                      </p:stCondLst>
                      <p:childTnLst>
                        <p:par>
                          <p:cTn id="78" fill="hold">
                            <p:stCondLst>
                              <p:cond delay="0"/>
                            </p:stCondLst>
                            <p:childTnLst>
                              <p:par>
                                <p:cTn id="79" presetID="16" presetClass="entr" presetSubtype="21" fill="hold" grpId="0" nodeType="click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barn(inVertical)">
                                      <p:cBhvr>
                                        <p:cTn id="81" dur="500"/>
                                        <p:tgtEl>
                                          <p:spTgt spid="28"/>
                                        </p:tgtEl>
                                      </p:cBhvr>
                                    </p:animEffec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grpId="0" nodeType="click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barn(inVertical)">
                                      <p:cBhvr>
                                        <p:cTn id="86" dur="500"/>
                                        <p:tgtEl>
                                          <p:spTgt spid="29"/>
                                        </p:tgtEl>
                                      </p:cBhvr>
                                    </p:animEffect>
                                  </p:childTnLst>
                                </p:cTn>
                              </p:par>
                            </p:childTnLst>
                          </p:cTn>
                        </p:par>
                      </p:childTnLst>
                    </p:cTn>
                  </p:par>
                  <p:par>
                    <p:cTn id="87" fill="hold">
                      <p:stCondLst>
                        <p:cond delay="indefinite"/>
                      </p:stCondLst>
                      <p:childTnLst>
                        <p:par>
                          <p:cTn id="88" fill="hold">
                            <p:stCondLst>
                              <p:cond delay="0"/>
                            </p:stCondLst>
                            <p:childTnLst>
                              <p:par>
                                <p:cTn id="89" presetID="16" presetClass="entr" presetSubtype="21" fill="hold" grpId="0" nodeType="click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barn(inVertical)">
                                      <p:cBhvr>
                                        <p:cTn id="9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9" grpId="0" animBg="1"/>
      <p:bldP spid="20" grpId="0"/>
      <p:bldP spid="27" grpId="0"/>
      <p:bldP spid="28" grpId="0"/>
      <p:bldP spid="29" grpId="0"/>
      <p:bldP spid="30" grpId="0"/>
      <p:bldP spid="31" grpId="0" animBg="1"/>
      <p:bldP spid="33"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1" name="Rounded Rectangle 1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3" name="Group 12"/>
          <p:cNvGrpSpPr/>
          <p:nvPr/>
        </p:nvGrpSpPr>
        <p:grpSpPr>
          <a:xfrm>
            <a:off x="1037554" y="13886"/>
            <a:ext cx="7455493" cy="1158900"/>
            <a:chOff x="1096313" y="31309"/>
            <a:chExt cx="7020389" cy="1128465"/>
          </a:xfrm>
        </p:grpSpPr>
        <p:sp>
          <p:nvSpPr>
            <p:cNvPr id="14" name="TextBox 13"/>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5" name="TextBox 14"/>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6" name="TextBox 15"/>
          <p:cNvSpPr txBox="1"/>
          <p:nvPr/>
        </p:nvSpPr>
        <p:spPr>
          <a:xfrm>
            <a:off x="901520" y="1246598"/>
            <a:ext cx="3171425" cy="523220"/>
          </a:xfrm>
          <a:prstGeom prst="rect">
            <a:avLst/>
          </a:prstGeom>
          <a:noFill/>
        </p:spPr>
        <p:txBody>
          <a:bodyPr wrap="square" rtlCol="0">
            <a:spAutoFit/>
          </a:bodyPr>
          <a:lstStyle/>
          <a:p>
            <a:r>
              <a:rPr lang="en-GB" sz="2800" b="1" dirty="0" smtClean="0"/>
              <a:t>vertebrates</a:t>
            </a:r>
            <a:endParaRPr lang="en-GB" sz="2800" b="1" dirty="0"/>
          </a:p>
        </p:txBody>
      </p:sp>
      <p:sp>
        <p:nvSpPr>
          <p:cNvPr id="17" name="TextBox 16"/>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18" name="TextBox 17"/>
          <p:cNvSpPr txBox="1"/>
          <p:nvPr/>
        </p:nvSpPr>
        <p:spPr>
          <a:xfrm>
            <a:off x="901520" y="2085345"/>
            <a:ext cx="8925060" cy="523220"/>
          </a:xfrm>
          <a:prstGeom prst="rect">
            <a:avLst/>
          </a:prstGeom>
          <a:noFill/>
        </p:spPr>
        <p:txBody>
          <a:bodyPr wrap="square" rtlCol="0">
            <a:spAutoFit/>
          </a:bodyPr>
          <a:lstStyle/>
          <a:p>
            <a:r>
              <a:rPr lang="en-GB" sz="2800" dirty="0" smtClean="0">
                <a:solidFill>
                  <a:srgbClr val="0070C0"/>
                </a:solidFill>
              </a:rPr>
              <a:t>Vertebrates are animals that have a backbone.</a:t>
            </a:r>
          </a:p>
        </p:txBody>
      </p:sp>
      <p:sp>
        <p:nvSpPr>
          <p:cNvPr id="19" name="TextBox 18"/>
          <p:cNvSpPr txBox="1"/>
          <p:nvPr/>
        </p:nvSpPr>
        <p:spPr>
          <a:xfrm>
            <a:off x="877909" y="2491035"/>
            <a:ext cx="10388960" cy="400110"/>
          </a:xfrm>
          <a:prstGeom prst="rect">
            <a:avLst/>
          </a:prstGeom>
          <a:noFill/>
        </p:spPr>
        <p:txBody>
          <a:bodyPr wrap="square" rtlCol="0">
            <a:spAutoFit/>
          </a:bodyPr>
          <a:lstStyle/>
          <a:p>
            <a:r>
              <a:rPr lang="en-GB" sz="2000" i="1" dirty="0" smtClean="0"/>
              <a:t>They include cat, cow, lizard duck fish and frog</a:t>
            </a:r>
            <a:r>
              <a:rPr lang="en-GB" dirty="0" smtClean="0"/>
              <a:t>.</a:t>
            </a:r>
            <a:endParaRPr lang="en-GB" dirty="0"/>
          </a:p>
        </p:txBody>
      </p: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97025" y="3066439"/>
            <a:ext cx="3000263" cy="1425340"/>
          </a:xfrm>
          <a:prstGeom prst="rect">
            <a:avLst/>
          </a:prstGeom>
        </p:spPr>
      </p:pic>
      <p:pic>
        <p:nvPicPr>
          <p:cNvPr id="21" name="Picture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12779" y="4880902"/>
            <a:ext cx="2276284" cy="1330185"/>
          </a:xfrm>
          <a:prstGeom prst="rect">
            <a:avLst/>
          </a:prstGeom>
        </p:spPr>
      </p:pic>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1520" y="3059987"/>
            <a:ext cx="1677531" cy="3358427"/>
          </a:xfrm>
          <a:prstGeom prst="rect">
            <a:avLst/>
          </a:prstGeom>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6094" y="3062092"/>
            <a:ext cx="2586102" cy="1429686"/>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4858" r="3863" b="8259"/>
          <a:stretch/>
        </p:blipFill>
        <p:spPr>
          <a:xfrm>
            <a:off x="8397025" y="4754019"/>
            <a:ext cx="3140860" cy="1769459"/>
          </a:xfrm>
          <a:prstGeom prst="rect">
            <a:avLst/>
          </a:prstGeom>
        </p:spPr>
      </p:pic>
      <p:pic>
        <p:nvPicPr>
          <p:cNvPr id="25"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6094" y="4956536"/>
            <a:ext cx="2586102" cy="1330185"/>
          </a:xfrm>
          <a:prstGeom prst="rect">
            <a:avLst/>
          </a:prstGeom>
        </p:spPr>
      </p:pic>
      <p:pic>
        <p:nvPicPr>
          <p:cNvPr id="26" name="Picture 25"/>
          <p:cNvPicPr>
            <a:picLocks noChangeAspect="1"/>
          </p:cNvPicPr>
          <p:nvPr/>
        </p:nvPicPr>
        <p:blipFill rotWithShape="1">
          <a:blip r:embed="rId8" cstate="print">
            <a:extLst>
              <a:ext uri="{28A0092B-C50C-407E-A947-70E740481C1C}">
                <a14:useLocalDpi xmlns:a14="http://schemas.microsoft.com/office/drawing/2010/main" val="0"/>
              </a:ext>
            </a:extLst>
          </a:blip>
          <a:srcRect r="11606"/>
          <a:stretch/>
        </p:blipFill>
        <p:spPr>
          <a:xfrm>
            <a:off x="2612779" y="3066439"/>
            <a:ext cx="2276284" cy="1425339"/>
          </a:xfrm>
          <a:prstGeom prst="rect">
            <a:avLst/>
          </a:prstGeom>
        </p:spPr>
      </p:pic>
      <p:sp>
        <p:nvSpPr>
          <p:cNvPr id="27" name="TextBox 26"/>
          <p:cNvSpPr txBox="1"/>
          <p:nvPr/>
        </p:nvSpPr>
        <p:spPr>
          <a:xfrm>
            <a:off x="917188" y="5679999"/>
            <a:ext cx="1532076" cy="830997"/>
          </a:xfrm>
          <a:prstGeom prst="rect">
            <a:avLst/>
          </a:prstGeom>
          <a:noFill/>
        </p:spPr>
        <p:txBody>
          <a:bodyPr wrap="square" rtlCol="0">
            <a:spAutoFit/>
          </a:bodyPr>
          <a:lstStyle/>
          <a:p>
            <a:r>
              <a:rPr lang="en-GB" sz="2400" b="1" dirty="0" smtClean="0">
                <a:solidFill>
                  <a:srgbClr val="FF0000"/>
                </a:solidFill>
              </a:rPr>
              <a:t>The backbone</a:t>
            </a:r>
            <a:r>
              <a:rPr lang="en-GB" sz="2400" b="1" dirty="0" smtClean="0"/>
              <a:t>.</a:t>
            </a:r>
            <a:endParaRPr lang="en-GB" sz="2400" b="1" dirty="0"/>
          </a:p>
        </p:txBody>
      </p:sp>
      <p:sp>
        <p:nvSpPr>
          <p:cNvPr id="28" name="TextBox 27"/>
          <p:cNvSpPr txBox="1"/>
          <p:nvPr/>
        </p:nvSpPr>
        <p:spPr>
          <a:xfrm>
            <a:off x="2636460" y="3918690"/>
            <a:ext cx="1700012" cy="523220"/>
          </a:xfrm>
          <a:prstGeom prst="rect">
            <a:avLst/>
          </a:prstGeom>
          <a:noFill/>
        </p:spPr>
        <p:txBody>
          <a:bodyPr wrap="square" rtlCol="0">
            <a:spAutoFit/>
          </a:bodyPr>
          <a:lstStyle/>
          <a:p>
            <a:r>
              <a:rPr lang="en-GB" sz="2800" b="1" dirty="0" smtClean="0">
                <a:solidFill>
                  <a:srgbClr val="FF0000"/>
                </a:solidFill>
              </a:rPr>
              <a:t>Cat</a:t>
            </a:r>
            <a:r>
              <a:rPr lang="en-GB" sz="2800" b="1" dirty="0" smtClean="0"/>
              <a:t> </a:t>
            </a:r>
            <a:endParaRPr lang="en-GB" sz="2800" b="1" dirty="0"/>
          </a:p>
        </p:txBody>
      </p:sp>
      <p:sp>
        <p:nvSpPr>
          <p:cNvPr id="29" name="TextBox 28"/>
          <p:cNvSpPr txBox="1"/>
          <p:nvPr/>
        </p:nvSpPr>
        <p:spPr>
          <a:xfrm>
            <a:off x="5212439" y="4049200"/>
            <a:ext cx="1023762" cy="523220"/>
          </a:xfrm>
          <a:prstGeom prst="rect">
            <a:avLst/>
          </a:prstGeom>
          <a:noFill/>
        </p:spPr>
        <p:txBody>
          <a:bodyPr wrap="square" rtlCol="0">
            <a:spAutoFit/>
          </a:bodyPr>
          <a:lstStyle/>
          <a:p>
            <a:r>
              <a:rPr lang="en-GB" sz="2800" b="1" dirty="0" smtClean="0">
                <a:solidFill>
                  <a:srgbClr val="FF0000"/>
                </a:solidFill>
              </a:rPr>
              <a:t>Cow </a:t>
            </a:r>
            <a:endParaRPr lang="en-GB" sz="2800" b="1" dirty="0">
              <a:solidFill>
                <a:srgbClr val="FF0000"/>
              </a:solidFill>
            </a:endParaRPr>
          </a:p>
        </p:txBody>
      </p:sp>
      <p:sp>
        <p:nvSpPr>
          <p:cNvPr id="30" name="TextBox 29"/>
          <p:cNvSpPr txBox="1"/>
          <p:nvPr/>
        </p:nvSpPr>
        <p:spPr>
          <a:xfrm>
            <a:off x="2612779" y="5646924"/>
            <a:ext cx="1473829" cy="584775"/>
          </a:xfrm>
          <a:prstGeom prst="rect">
            <a:avLst/>
          </a:prstGeom>
          <a:noFill/>
        </p:spPr>
        <p:txBody>
          <a:bodyPr wrap="square" rtlCol="0">
            <a:spAutoFit/>
          </a:bodyPr>
          <a:lstStyle/>
          <a:p>
            <a:r>
              <a:rPr lang="en-GB" sz="3200" b="1" dirty="0" smtClean="0">
                <a:solidFill>
                  <a:srgbClr val="FF0000"/>
                </a:solidFill>
              </a:rPr>
              <a:t>Frog</a:t>
            </a:r>
            <a:r>
              <a:rPr lang="en-GB" dirty="0" smtClean="0"/>
              <a:t> </a:t>
            </a:r>
            <a:endParaRPr lang="en-GB" dirty="0"/>
          </a:p>
        </p:txBody>
      </p:sp>
      <p:sp>
        <p:nvSpPr>
          <p:cNvPr id="31" name="TextBox 30"/>
          <p:cNvSpPr txBox="1"/>
          <p:nvPr/>
        </p:nvSpPr>
        <p:spPr>
          <a:xfrm>
            <a:off x="5184115" y="5767291"/>
            <a:ext cx="1145095" cy="523220"/>
          </a:xfrm>
          <a:prstGeom prst="rect">
            <a:avLst/>
          </a:prstGeom>
          <a:noFill/>
        </p:spPr>
        <p:txBody>
          <a:bodyPr wrap="square" rtlCol="0">
            <a:spAutoFit/>
          </a:bodyPr>
          <a:lstStyle/>
          <a:p>
            <a:r>
              <a:rPr lang="en-GB" sz="2800" b="1" dirty="0" smtClean="0">
                <a:solidFill>
                  <a:srgbClr val="FF0000"/>
                </a:solidFill>
              </a:rPr>
              <a:t>Duck</a:t>
            </a:r>
            <a:r>
              <a:rPr lang="en-GB" sz="2800" b="1" dirty="0" smtClean="0"/>
              <a:t> </a:t>
            </a:r>
            <a:endParaRPr lang="en-GB" sz="2800" b="1" dirty="0"/>
          </a:p>
        </p:txBody>
      </p:sp>
      <p:sp>
        <p:nvSpPr>
          <p:cNvPr id="32" name="TextBox 31"/>
          <p:cNvSpPr txBox="1"/>
          <p:nvPr/>
        </p:nvSpPr>
        <p:spPr>
          <a:xfrm>
            <a:off x="8546213" y="4001415"/>
            <a:ext cx="1377770" cy="523220"/>
          </a:xfrm>
          <a:prstGeom prst="rect">
            <a:avLst/>
          </a:prstGeom>
          <a:noFill/>
        </p:spPr>
        <p:txBody>
          <a:bodyPr wrap="square" rtlCol="0">
            <a:spAutoFit/>
          </a:bodyPr>
          <a:lstStyle/>
          <a:p>
            <a:r>
              <a:rPr lang="en-GB" sz="2800" b="1" dirty="0" smtClean="0">
                <a:solidFill>
                  <a:srgbClr val="FF0000"/>
                </a:solidFill>
              </a:rPr>
              <a:t>Lizard</a:t>
            </a:r>
            <a:r>
              <a:rPr lang="en-GB" b="1" dirty="0" smtClean="0"/>
              <a:t> </a:t>
            </a:r>
            <a:endParaRPr lang="en-GB" b="1" dirty="0"/>
          </a:p>
        </p:txBody>
      </p:sp>
      <p:sp>
        <p:nvSpPr>
          <p:cNvPr id="33" name="TextBox 32"/>
          <p:cNvSpPr txBox="1"/>
          <p:nvPr/>
        </p:nvSpPr>
        <p:spPr>
          <a:xfrm>
            <a:off x="8485320" y="5970089"/>
            <a:ext cx="1199594" cy="523220"/>
          </a:xfrm>
          <a:prstGeom prst="rect">
            <a:avLst/>
          </a:prstGeom>
          <a:noFill/>
        </p:spPr>
        <p:txBody>
          <a:bodyPr wrap="square" rtlCol="0">
            <a:spAutoFit/>
          </a:bodyPr>
          <a:lstStyle/>
          <a:p>
            <a:r>
              <a:rPr lang="en-GB" sz="2800" b="1" dirty="0" smtClean="0">
                <a:solidFill>
                  <a:srgbClr val="FF0000"/>
                </a:solidFill>
              </a:rPr>
              <a:t>Fish</a:t>
            </a:r>
            <a:r>
              <a:rPr lang="en-GB" dirty="0" smtClean="0"/>
              <a:t> </a:t>
            </a:r>
            <a:endParaRPr lang="en-GB" dirty="0"/>
          </a:p>
        </p:txBody>
      </p:sp>
    </p:spTree>
    <p:extLst>
      <p:ext uri="{BB962C8B-B14F-4D97-AF65-F5344CB8AC3E}">
        <p14:creationId xmlns:p14="http://schemas.microsoft.com/office/powerpoint/2010/main" val="197452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righ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p:cTn id="48" dur="500" fill="hold"/>
                                        <p:tgtEl>
                                          <p:spTgt spid="27"/>
                                        </p:tgtEl>
                                        <p:attrNameLst>
                                          <p:attrName>ppt_w</p:attrName>
                                        </p:attrNameLst>
                                      </p:cBhvr>
                                      <p:tavLst>
                                        <p:tav tm="0">
                                          <p:val>
                                            <p:fltVal val="0"/>
                                          </p:val>
                                        </p:tav>
                                        <p:tav tm="100000">
                                          <p:val>
                                            <p:strVal val="#ppt_w"/>
                                          </p:val>
                                        </p:tav>
                                      </p:tavLst>
                                    </p:anim>
                                    <p:anim calcmode="lin" valueType="num">
                                      <p:cBhvr>
                                        <p:cTn id="49" dur="500" fill="hold"/>
                                        <p:tgtEl>
                                          <p:spTgt spid="27"/>
                                        </p:tgtEl>
                                        <p:attrNameLst>
                                          <p:attrName>ppt_h</p:attrName>
                                        </p:attrNameLst>
                                      </p:cBhvr>
                                      <p:tavLst>
                                        <p:tav tm="0">
                                          <p:val>
                                            <p:fltVal val="0"/>
                                          </p:val>
                                        </p:tav>
                                        <p:tav tm="100000">
                                          <p:val>
                                            <p:strVal val="#ppt_h"/>
                                          </p:val>
                                        </p:tav>
                                      </p:tavLst>
                                    </p:anim>
                                    <p:animEffect transition="in" filter="fade">
                                      <p:cBhvr>
                                        <p:cTn id="50" dur="5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inVertical)">
                                      <p:cBhvr>
                                        <p:cTn id="55" dur="3500"/>
                                        <p:tgtEl>
                                          <p:spTgt spid="26"/>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arn(inVertical)">
                                      <p:cBhvr>
                                        <p:cTn id="58" dur="3500"/>
                                        <p:tgtEl>
                                          <p:spTgt spid="28"/>
                                        </p:tgtEl>
                                      </p:cBhvr>
                                    </p:animEffect>
                                  </p:childTnLst>
                                </p:cTn>
                              </p:par>
                              <p:par>
                                <p:cTn id="59" presetID="16" presetClass="entr" presetSubtype="21" fill="hold" nodeType="with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barn(inVertical)">
                                      <p:cBhvr>
                                        <p:cTn id="61" dur="3500"/>
                                        <p:tgtEl>
                                          <p:spTgt spid="21"/>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barn(inVertical)">
                                      <p:cBhvr>
                                        <p:cTn id="64" dur="3500"/>
                                        <p:tgtEl>
                                          <p:spTgt spid="30"/>
                                        </p:tgtEl>
                                      </p:cBhvr>
                                    </p:animEffect>
                                  </p:childTnLst>
                                </p:cTn>
                              </p:par>
                              <p:par>
                                <p:cTn id="65" presetID="16" presetClass="entr" presetSubtype="21"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barn(inVertical)">
                                      <p:cBhvr>
                                        <p:cTn id="67" dur="3500"/>
                                        <p:tgtEl>
                                          <p:spTgt spid="23"/>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barn(inVertical)">
                                      <p:cBhvr>
                                        <p:cTn id="70" dur="3500"/>
                                        <p:tgtEl>
                                          <p:spTgt spid="29"/>
                                        </p:tgtEl>
                                      </p:cBhvr>
                                    </p:animEffect>
                                  </p:childTnLst>
                                </p:cTn>
                              </p:par>
                              <p:par>
                                <p:cTn id="71" presetID="16" presetClass="entr" presetSubtype="21"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barn(inVertical)">
                                      <p:cBhvr>
                                        <p:cTn id="73" dur="3500"/>
                                        <p:tgtEl>
                                          <p:spTgt spid="25"/>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barn(inVertical)">
                                      <p:cBhvr>
                                        <p:cTn id="76" dur="3500"/>
                                        <p:tgtEl>
                                          <p:spTgt spid="31"/>
                                        </p:tgtEl>
                                      </p:cBhvr>
                                    </p:animEffect>
                                  </p:childTnLst>
                                </p:cTn>
                              </p:par>
                              <p:par>
                                <p:cTn id="77" presetID="16" presetClass="entr" presetSubtype="21" fill="hold" nodeType="with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barn(inVertical)">
                                      <p:cBhvr>
                                        <p:cTn id="79" dur="3500"/>
                                        <p:tgtEl>
                                          <p:spTgt spid="20"/>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arn(inVertical)">
                                      <p:cBhvr>
                                        <p:cTn id="82" dur="3500"/>
                                        <p:tgtEl>
                                          <p:spTgt spid="32"/>
                                        </p:tgtEl>
                                      </p:cBhvr>
                                    </p:animEffect>
                                  </p:childTnLst>
                                </p:cTn>
                              </p:par>
                              <p:par>
                                <p:cTn id="83" presetID="16" presetClass="entr" presetSubtype="21" fill="hold"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barn(inVertical)">
                                      <p:cBhvr>
                                        <p:cTn id="85" dur="3500"/>
                                        <p:tgtEl>
                                          <p:spTgt spid="24"/>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barn(inVertical)">
                                      <p:cBhvr>
                                        <p:cTn id="88" dur="3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6" grpId="0"/>
      <p:bldP spid="17" grpId="0"/>
      <p:bldP spid="18" grpId="0"/>
      <p:bldP spid="19" grpId="0"/>
      <p:bldP spid="27" grpId="0"/>
      <p:bldP spid="28" grpId="0"/>
      <p:bldP spid="29" grpId="0"/>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 </a:t>
            </a:r>
            <a:endParaRPr lang="en-GB" dirty="0"/>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13886"/>
            <a:ext cx="7455493" cy="1158900"/>
            <a:chOff x="1096313" y="31309"/>
            <a:chExt cx="7020389" cy="1128465"/>
          </a:xfrm>
        </p:grpSpPr>
        <p:sp>
          <p:nvSpPr>
            <p:cNvPr id="12" name="TextBox 11"/>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901520" y="1246598"/>
            <a:ext cx="3171425" cy="523220"/>
          </a:xfrm>
          <a:prstGeom prst="rect">
            <a:avLst/>
          </a:prstGeom>
          <a:noFill/>
        </p:spPr>
        <p:txBody>
          <a:bodyPr wrap="square" rtlCol="0">
            <a:spAutoFit/>
          </a:bodyPr>
          <a:lstStyle/>
          <a:p>
            <a:r>
              <a:rPr lang="en-GB" sz="2800" b="1" dirty="0" smtClean="0">
                <a:solidFill>
                  <a:schemeClr val="accent2">
                    <a:lumMod val="50000"/>
                  </a:schemeClr>
                </a:solidFill>
              </a:rPr>
              <a:t>Safety precautions</a:t>
            </a:r>
            <a:endParaRPr lang="en-GB" sz="2800" b="1" dirty="0">
              <a:solidFill>
                <a:schemeClr val="accent2">
                  <a:lumMod val="50000"/>
                </a:schemeClr>
              </a:solidFill>
            </a:endParaRPr>
          </a:p>
        </p:txBody>
      </p:sp>
      <p:sp>
        <p:nvSpPr>
          <p:cNvPr id="15" name="TextBox 1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16" name="TextBox 15"/>
          <p:cNvSpPr txBox="1"/>
          <p:nvPr/>
        </p:nvSpPr>
        <p:spPr>
          <a:xfrm>
            <a:off x="818212" y="1969439"/>
            <a:ext cx="6509466" cy="461665"/>
          </a:xfrm>
          <a:prstGeom prst="rect">
            <a:avLst/>
          </a:prstGeom>
          <a:noFill/>
        </p:spPr>
        <p:txBody>
          <a:bodyPr wrap="square" rtlCol="0">
            <a:spAutoFit/>
          </a:bodyPr>
          <a:lstStyle/>
          <a:p>
            <a:r>
              <a:rPr lang="en-GB" sz="2400" b="1" dirty="0" smtClean="0">
                <a:solidFill>
                  <a:srgbClr val="0070C0"/>
                </a:solidFill>
              </a:rPr>
              <a:t>Safety precautions when handling animals</a:t>
            </a:r>
            <a:r>
              <a:rPr lang="en-GB" dirty="0" smtClean="0"/>
              <a:t>.</a:t>
            </a:r>
            <a:endParaRPr lang="en-GB" dirty="0"/>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391" y="2431104"/>
            <a:ext cx="1370584" cy="1925391"/>
          </a:xfrm>
          <a:prstGeom prst="rect">
            <a:avLst/>
          </a:prstGeom>
        </p:spPr>
      </p:pic>
      <p:pic>
        <p:nvPicPr>
          <p:cNvPr id="18" name="Picture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41279" y="2446986"/>
            <a:ext cx="1558744" cy="1925391"/>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80327" y="2491035"/>
            <a:ext cx="1864216" cy="1881343"/>
          </a:xfrm>
          <a:prstGeom prst="rect">
            <a:avLst/>
          </a:prstGeom>
        </p:spPr>
      </p:pic>
      <p:pic>
        <p:nvPicPr>
          <p:cNvPr id="20" name="Picture 19"/>
          <p:cNvPicPr>
            <a:picLocks noChangeAspect="1"/>
          </p:cNvPicPr>
          <p:nvPr/>
        </p:nvPicPr>
        <p:blipFill rotWithShape="1">
          <a:blip r:embed="rId5">
            <a:extLst>
              <a:ext uri="{28A0092B-C50C-407E-A947-70E740481C1C}">
                <a14:useLocalDpi xmlns:a14="http://schemas.microsoft.com/office/drawing/2010/main" val="0"/>
              </a:ext>
            </a:extLst>
          </a:blip>
          <a:srcRect l="20067" t="26577" r="21884" b="24420"/>
          <a:stretch/>
        </p:blipFill>
        <p:spPr>
          <a:xfrm>
            <a:off x="5624847" y="2475152"/>
            <a:ext cx="1906263" cy="1881343"/>
          </a:xfrm>
          <a:prstGeom prst="rect">
            <a:avLst/>
          </a:prstGeom>
        </p:spPr>
      </p:pic>
      <p:pic>
        <p:nvPicPr>
          <p:cNvPr id="21" name="Picture 20"/>
          <p:cNvPicPr>
            <a:picLocks noChangeAspect="1"/>
          </p:cNvPicPr>
          <p:nvPr/>
        </p:nvPicPr>
        <p:blipFill rotWithShape="1">
          <a:blip r:embed="rId6" cstate="print">
            <a:extLst>
              <a:ext uri="{28A0092B-C50C-407E-A947-70E740481C1C}">
                <a14:useLocalDpi xmlns:a14="http://schemas.microsoft.com/office/drawing/2010/main" val="0"/>
              </a:ext>
            </a:extLst>
          </a:blip>
          <a:srcRect l="7089" t="17887" r="7693" b="28625"/>
          <a:stretch/>
        </p:blipFill>
        <p:spPr>
          <a:xfrm>
            <a:off x="7711414" y="2446986"/>
            <a:ext cx="2008915" cy="1889974"/>
          </a:xfrm>
          <a:prstGeom prst="rect">
            <a:avLst/>
          </a:prstGeom>
        </p:spPr>
      </p:pic>
      <p:pic>
        <p:nvPicPr>
          <p:cNvPr id="22" name="Picture 2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00633" y="2446987"/>
            <a:ext cx="1794628" cy="1909508"/>
          </a:xfrm>
          <a:prstGeom prst="rect">
            <a:avLst/>
          </a:prstGeom>
        </p:spPr>
      </p:pic>
      <p:sp>
        <p:nvSpPr>
          <p:cNvPr id="23" name="TextBox 22"/>
          <p:cNvSpPr txBox="1"/>
          <p:nvPr/>
        </p:nvSpPr>
        <p:spPr>
          <a:xfrm>
            <a:off x="368575" y="3987163"/>
            <a:ext cx="1370584" cy="369332"/>
          </a:xfrm>
          <a:prstGeom prst="rect">
            <a:avLst/>
          </a:prstGeom>
          <a:noFill/>
        </p:spPr>
        <p:txBody>
          <a:bodyPr wrap="square" rtlCol="0">
            <a:spAutoFit/>
          </a:bodyPr>
          <a:lstStyle/>
          <a:p>
            <a:r>
              <a:rPr lang="en-GB" dirty="0" smtClean="0">
                <a:solidFill>
                  <a:srgbClr val="FF0000"/>
                </a:solidFill>
              </a:rPr>
              <a:t>Safety apron</a:t>
            </a:r>
            <a:endParaRPr lang="en-GB" dirty="0">
              <a:solidFill>
                <a:srgbClr val="FF0000"/>
              </a:solidFill>
            </a:endParaRPr>
          </a:p>
        </p:txBody>
      </p:sp>
      <p:sp>
        <p:nvSpPr>
          <p:cNvPr id="24" name="TextBox 23"/>
          <p:cNvSpPr txBox="1"/>
          <p:nvPr/>
        </p:nvSpPr>
        <p:spPr>
          <a:xfrm>
            <a:off x="1895823" y="4027867"/>
            <a:ext cx="1481072" cy="369332"/>
          </a:xfrm>
          <a:prstGeom prst="rect">
            <a:avLst/>
          </a:prstGeom>
          <a:noFill/>
        </p:spPr>
        <p:txBody>
          <a:bodyPr wrap="square" rtlCol="0">
            <a:spAutoFit/>
          </a:bodyPr>
          <a:lstStyle/>
          <a:p>
            <a:r>
              <a:rPr lang="en-GB" dirty="0" smtClean="0">
                <a:solidFill>
                  <a:srgbClr val="FF0000"/>
                </a:solidFill>
              </a:rPr>
              <a:t>Safety boots</a:t>
            </a:r>
          </a:p>
        </p:txBody>
      </p:sp>
      <p:sp>
        <p:nvSpPr>
          <p:cNvPr id="25" name="TextBox 24"/>
          <p:cNvSpPr txBox="1"/>
          <p:nvPr/>
        </p:nvSpPr>
        <p:spPr>
          <a:xfrm>
            <a:off x="3709115" y="3992451"/>
            <a:ext cx="1646520" cy="369332"/>
          </a:xfrm>
          <a:prstGeom prst="rect">
            <a:avLst/>
          </a:prstGeom>
          <a:noFill/>
        </p:spPr>
        <p:txBody>
          <a:bodyPr wrap="square" rtlCol="0">
            <a:spAutoFit/>
          </a:bodyPr>
          <a:lstStyle/>
          <a:p>
            <a:r>
              <a:rPr lang="en-GB" dirty="0" smtClean="0">
                <a:solidFill>
                  <a:srgbClr val="FF0000"/>
                </a:solidFill>
              </a:rPr>
              <a:t>Safety gloves</a:t>
            </a:r>
          </a:p>
        </p:txBody>
      </p:sp>
      <p:sp>
        <p:nvSpPr>
          <p:cNvPr id="26" name="TextBox 25"/>
          <p:cNvSpPr txBox="1"/>
          <p:nvPr/>
        </p:nvSpPr>
        <p:spPr>
          <a:xfrm>
            <a:off x="5925754" y="3992451"/>
            <a:ext cx="1558132" cy="369332"/>
          </a:xfrm>
          <a:prstGeom prst="rect">
            <a:avLst/>
          </a:prstGeom>
          <a:noFill/>
        </p:spPr>
        <p:txBody>
          <a:bodyPr wrap="square" rtlCol="0">
            <a:spAutoFit/>
          </a:bodyPr>
          <a:lstStyle/>
          <a:p>
            <a:r>
              <a:rPr lang="en-GB" dirty="0" smtClean="0">
                <a:solidFill>
                  <a:srgbClr val="FF0000"/>
                </a:solidFill>
              </a:rPr>
              <a:t>Safety mask</a:t>
            </a:r>
          </a:p>
        </p:txBody>
      </p:sp>
      <p:sp>
        <p:nvSpPr>
          <p:cNvPr id="27" name="TextBox 26"/>
          <p:cNvSpPr txBox="1"/>
          <p:nvPr/>
        </p:nvSpPr>
        <p:spPr>
          <a:xfrm>
            <a:off x="7929599" y="3992451"/>
            <a:ext cx="1941868" cy="369332"/>
          </a:xfrm>
          <a:prstGeom prst="rect">
            <a:avLst/>
          </a:prstGeom>
          <a:noFill/>
        </p:spPr>
        <p:txBody>
          <a:bodyPr wrap="square" rtlCol="0">
            <a:spAutoFit/>
          </a:bodyPr>
          <a:lstStyle/>
          <a:p>
            <a:r>
              <a:rPr lang="en-GB" dirty="0" smtClean="0">
                <a:solidFill>
                  <a:srgbClr val="FF0000"/>
                </a:solidFill>
              </a:rPr>
              <a:t>Safety goggles</a:t>
            </a:r>
          </a:p>
        </p:txBody>
      </p:sp>
      <p:sp>
        <p:nvSpPr>
          <p:cNvPr id="28" name="TextBox 27"/>
          <p:cNvSpPr txBox="1"/>
          <p:nvPr/>
        </p:nvSpPr>
        <p:spPr>
          <a:xfrm>
            <a:off x="9938514" y="4027867"/>
            <a:ext cx="1635784" cy="369332"/>
          </a:xfrm>
          <a:prstGeom prst="rect">
            <a:avLst/>
          </a:prstGeom>
          <a:noFill/>
        </p:spPr>
        <p:txBody>
          <a:bodyPr wrap="square" rtlCol="0">
            <a:spAutoFit/>
          </a:bodyPr>
          <a:lstStyle/>
          <a:p>
            <a:r>
              <a:rPr lang="en-GB" dirty="0" smtClean="0">
                <a:solidFill>
                  <a:srgbClr val="FF0000"/>
                </a:solidFill>
              </a:rPr>
              <a:t>Safety helmet</a:t>
            </a:r>
          </a:p>
        </p:txBody>
      </p:sp>
      <p:sp>
        <p:nvSpPr>
          <p:cNvPr id="29" name="TextBox 28"/>
          <p:cNvSpPr txBox="1"/>
          <p:nvPr/>
        </p:nvSpPr>
        <p:spPr>
          <a:xfrm>
            <a:off x="290391" y="4492876"/>
            <a:ext cx="3464417" cy="369332"/>
          </a:xfrm>
          <a:prstGeom prst="rect">
            <a:avLst/>
          </a:prstGeom>
          <a:noFill/>
        </p:spPr>
        <p:txBody>
          <a:bodyPr wrap="square" rtlCol="0">
            <a:spAutoFit/>
          </a:bodyPr>
          <a:lstStyle/>
          <a:p>
            <a:r>
              <a:rPr lang="en-GB" b="1" dirty="0" smtClean="0">
                <a:solidFill>
                  <a:srgbClr val="0070C0"/>
                </a:solidFill>
              </a:rPr>
              <a:t>Safety precautions.</a:t>
            </a:r>
            <a:endParaRPr lang="en-GB" dirty="0"/>
          </a:p>
        </p:txBody>
      </p:sp>
      <p:sp>
        <p:nvSpPr>
          <p:cNvPr id="30" name="TextBox 29"/>
          <p:cNvSpPr txBox="1"/>
          <p:nvPr/>
        </p:nvSpPr>
        <p:spPr>
          <a:xfrm>
            <a:off x="476118" y="4833115"/>
            <a:ext cx="2730321" cy="646331"/>
          </a:xfrm>
          <a:prstGeom prst="rect">
            <a:avLst/>
          </a:prstGeom>
          <a:noFill/>
        </p:spPr>
        <p:txBody>
          <a:bodyPr wrap="square" rtlCol="0">
            <a:spAutoFit/>
          </a:bodyPr>
          <a:lstStyle/>
          <a:p>
            <a:r>
              <a:rPr lang="en-GB" dirty="0" smtClean="0"/>
              <a:t>1. Avoid dangerous animals.</a:t>
            </a:r>
            <a:endParaRPr lang="en-GB" dirty="0"/>
          </a:p>
        </p:txBody>
      </p:sp>
      <p:sp>
        <p:nvSpPr>
          <p:cNvPr id="31" name="TextBox 30"/>
          <p:cNvSpPr txBox="1"/>
          <p:nvPr/>
        </p:nvSpPr>
        <p:spPr>
          <a:xfrm>
            <a:off x="476118" y="5690290"/>
            <a:ext cx="3470453" cy="646331"/>
          </a:xfrm>
          <a:prstGeom prst="rect">
            <a:avLst/>
          </a:prstGeom>
          <a:noFill/>
        </p:spPr>
        <p:txBody>
          <a:bodyPr wrap="square" rtlCol="0">
            <a:spAutoFit/>
          </a:bodyPr>
          <a:lstStyle/>
          <a:p>
            <a:r>
              <a:rPr lang="en-GB" dirty="0" smtClean="0"/>
              <a:t>2. Handle animals using safety gears above.</a:t>
            </a:r>
            <a:endParaRPr lang="en-GB" dirty="0"/>
          </a:p>
        </p:txBody>
      </p:sp>
      <p:sp>
        <p:nvSpPr>
          <p:cNvPr id="32" name="TextBox 31"/>
          <p:cNvSpPr txBox="1"/>
          <p:nvPr/>
        </p:nvSpPr>
        <p:spPr>
          <a:xfrm>
            <a:off x="3970352" y="4862208"/>
            <a:ext cx="2588653" cy="646331"/>
          </a:xfrm>
          <a:prstGeom prst="rect">
            <a:avLst/>
          </a:prstGeom>
          <a:noFill/>
        </p:spPr>
        <p:txBody>
          <a:bodyPr wrap="square" rtlCol="0">
            <a:spAutoFit/>
          </a:bodyPr>
          <a:lstStyle/>
          <a:p>
            <a:r>
              <a:rPr lang="en-GB" dirty="0" smtClean="0"/>
              <a:t>3. Approach animals with caution.</a:t>
            </a:r>
            <a:endParaRPr lang="en-GB" dirty="0"/>
          </a:p>
        </p:txBody>
      </p:sp>
      <p:sp>
        <p:nvSpPr>
          <p:cNvPr id="33" name="TextBox 32"/>
          <p:cNvSpPr txBox="1"/>
          <p:nvPr/>
        </p:nvSpPr>
        <p:spPr>
          <a:xfrm>
            <a:off x="3970352" y="5635555"/>
            <a:ext cx="2958920" cy="646331"/>
          </a:xfrm>
          <a:prstGeom prst="rect">
            <a:avLst/>
          </a:prstGeom>
          <a:noFill/>
        </p:spPr>
        <p:txBody>
          <a:bodyPr wrap="square" rtlCol="0">
            <a:spAutoFit/>
          </a:bodyPr>
          <a:lstStyle/>
          <a:p>
            <a:r>
              <a:rPr lang="en-GB" dirty="0" smtClean="0"/>
              <a:t>4. Be alert when around animals.</a:t>
            </a:r>
            <a:endParaRPr lang="en-GB" dirty="0"/>
          </a:p>
        </p:txBody>
      </p:sp>
      <p:sp>
        <p:nvSpPr>
          <p:cNvPr id="34" name="TextBox 33"/>
          <p:cNvSpPr txBox="1"/>
          <p:nvPr/>
        </p:nvSpPr>
        <p:spPr>
          <a:xfrm>
            <a:off x="7711414" y="4978979"/>
            <a:ext cx="3712147" cy="369332"/>
          </a:xfrm>
          <a:prstGeom prst="rect">
            <a:avLst/>
          </a:prstGeom>
          <a:noFill/>
        </p:spPr>
        <p:txBody>
          <a:bodyPr wrap="square" rtlCol="0">
            <a:spAutoFit/>
          </a:bodyPr>
          <a:lstStyle/>
          <a:p>
            <a:r>
              <a:rPr lang="en-GB" dirty="0" smtClean="0"/>
              <a:t>5. Do not run when around animals.</a:t>
            </a:r>
            <a:endParaRPr lang="en-GB" dirty="0"/>
          </a:p>
        </p:txBody>
      </p:sp>
      <p:sp>
        <p:nvSpPr>
          <p:cNvPr id="35" name="TextBox 34"/>
          <p:cNvSpPr txBox="1"/>
          <p:nvPr/>
        </p:nvSpPr>
        <p:spPr>
          <a:xfrm>
            <a:off x="7711414" y="5635555"/>
            <a:ext cx="3862884" cy="369332"/>
          </a:xfrm>
          <a:prstGeom prst="rect">
            <a:avLst/>
          </a:prstGeom>
          <a:noFill/>
        </p:spPr>
        <p:txBody>
          <a:bodyPr wrap="square" rtlCol="0">
            <a:spAutoFit/>
          </a:bodyPr>
          <a:lstStyle/>
          <a:p>
            <a:r>
              <a:rPr lang="en-GB" dirty="0" smtClean="0"/>
              <a:t>6. Avoid animals that have young ones.</a:t>
            </a:r>
            <a:endParaRPr lang="en-GB" dirty="0"/>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6" presetClass="entr" presetSubtype="32"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circle(out)">
                                      <p:cBhvr>
                                        <p:cTn id="38" dur="4000"/>
                                        <p:tgtEl>
                                          <p:spTgt spid="17"/>
                                        </p:tgtEl>
                                      </p:cBhvr>
                                    </p:animEffect>
                                  </p:childTnLst>
                                </p:cTn>
                              </p:par>
                              <p:par>
                                <p:cTn id="39" presetID="6" presetClass="entr" presetSubtype="32"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circle(out)">
                                      <p:cBhvr>
                                        <p:cTn id="41" dur="4000"/>
                                        <p:tgtEl>
                                          <p:spTgt spid="23"/>
                                        </p:tgtEl>
                                      </p:cBhvr>
                                    </p:animEffect>
                                  </p:childTnLst>
                                </p:cTn>
                              </p:par>
                              <p:par>
                                <p:cTn id="42" presetID="6" presetClass="entr" presetSubtype="32"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circle(out)">
                                      <p:cBhvr>
                                        <p:cTn id="44" dur="4000"/>
                                        <p:tgtEl>
                                          <p:spTgt spid="18"/>
                                        </p:tgtEl>
                                      </p:cBhvr>
                                    </p:animEffect>
                                  </p:childTnLst>
                                </p:cTn>
                              </p:par>
                              <p:par>
                                <p:cTn id="45" presetID="6" presetClass="entr" presetSubtype="32"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circle(out)">
                                      <p:cBhvr>
                                        <p:cTn id="47" dur="4000"/>
                                        <p:tgtEl>
                                          <p:spTgt spid="24"/>
                                        </p:tgtEl>
                                      </p:cBhvr>
                                    </p:animEffect>
                                  </p:childTnLst>
                                </p:cTn>
                              </p:par>
                              <p:par>
                                <p:cTn id="48" presetID="6" presetClass="entr" presetSubtype="32"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circle(out)">
                                      <p:cBhvr>
                                        <p:cTn id="50" dur="4000"/>
                                        <p:tgtEl>
                                          <p:spTgt spid="19"/>
                                        </p:tgtEl>
                                      </p:cBhvr>
                                    </p:animEffect>
                                  </p:childTnLst>
                                </p:cTn>
                              </p:par>
                              <p:par>
                                <p:cTn id="51" presetID="6" presetClass="entr" presetSubtype="32"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circle(out)">
                                      <p:cBhvr>
                                        <p:cTn id="53" dur="4000"/>
                                        <p:tgtEl>
                                          <p:spTgt spid="25"/>
                                        </p:tgtEl>
                                      </p:cBhvr>
                                    </p:animEffect>
                                  </p:childTnLst>
                                </p:cTn>
                              </p:par>
                              <p:par>
                                <p:cTn id="54" presetID="6" presetClass="entr" presetSubtype="32"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circle(out)">
                                      <p:cBhvr>
                                        <p:cTn id="56" dur="4000"/>
                                        <p:tgtEl>
                                          <p:spTgt spid="20"/>
                                        </p:tgtEl>
                                      </p:cBhvr>
                                    </p:animEffect>
                                  </p:childTnLst>
                                </p:cTn>
                              </p:par>
                              <p:par>
                                <p:cTn id="57" presetID="6" presetClass="entr" presetSubtype="32"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circle(out)">
                                      <p:cBhvr>
                                        <p:cTn id="59" dur="4000"/>
                                        <p:tgtEl>
                                          <p:spTgt spid="26"/>
                                        </p:tgtEl>
                                      </p:cBhvr>
                                    </p:animEffect>
                                  </p:childTnLst>
                                </p:cTn>
                              </p:par>
                              <p:par>
                                <p:cTn id="60" presetID="6" presetClass="entr" presetSubtype="32"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circle(out)">
                                      <p:cBhvr>
                                        <p:cTn id="62" dur="4000"/>
                                        <p:tgtEl>
                                          <p:spTgt spid="21"/>
                                        </p:tgtEl>
                                      </p:cBhvr>
                                    </p:animEffect>
                                  </p:childTnLst>
                                </p:cTn>
                              </p:par>
                              <p:par>
                                <p:cTn id="63" presetID="6" presetClass="entr" presetSubtype="32" fill="hold" grpId="0" nodeType="with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circle(out)">
                                      <p:cBhvr>
                                        <p:cTn id="65" dur="4000"/>
                                        <p:tgtEl>
                                          <p:spTgt spid="27"/>
                                        </p:tgtEl>
                                      </p:cBhvr>
                                    </p:animEffect>
                                  </p:childTnLst>
                                </p:cTn>
                              </p:par>
                              <p:par>
                                <p:cTn id="66" presetID="6" presetClass="entr" presetSubtype="32" fill="hold"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circle(out)">
                                      <p:cBhvr>
                                        <p:cTn id="68" dur="4000"/>
                                        <p:tgtEl>
                                          <p:spTgt spid="22"/>
                                        </p:tgtEl>
                                      </p:cBhvr>
                                    </p:animEffect>
                                  </p:childTnLst>
                                </p:cTn>
                              </p:par>
                              <p:par>
                                <p:cTn id="69" presetID="6" presetClass="entr" presetSubtype="32"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circle(out)">
                                      <p:cBhvr>
                                        <p:cTn id="71" dur="4000"/>
                                        <p:tgtEl>
                                          <p:spTgt spid="28"/>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barn(inVertical)">
                                      <p:cBhvr>
                                        <p:cTn id="76" dur="500"/>
                                        <p:tgtEl>
                                          <p:spTgt spid="29"/>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fade">
                                      <p:cBhvr>
                                        <p:cTn id="81" dur="1000"/>
                                        <p:tgtEl>
                                          <p:spTgt spid="30"/>
                                        </p:tgtEl>
                                      </p:cBhvr>
                                    </p:animEffect>
                                    <p:anim calcmode="lin" valueType="num">
                                      <p:cBhvr>
                                        <p:cTn id="82" dur="1000" fill="hold"/>
                                        <p:tgtEl>
                                          <p:spTgt spid="30"/>
                                        </p:tgtEl>
                                        <p:attrNameLst>
                                          <p:attrName>ppt_x</p:attrName>
                                        </p:attrNameLst>
                                      </p:cBhvr>
                                      <p:tavLst>
                                        <p:tav tm="0">
                                          <p:val>
                                            <p:strVal val="#ppt_x"/>
                                          </p:val>
                                        </p:tav>
                                        <p:tav tm="100000">
                                          <p:val>
                                            <p:strVal val="#ppt_x"/>
                                          </p:val>
                                        </p:tav>
                                      </p:tavLst>
                                    </p:anim>
                                    <p:anim calcmode="lin" valueType="num">
                                      <p:cBhvr>
                                        <p:cTn id="8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1000"/>
                                        <p:tgtEl>
                                          <p:spTgt spid="31"/>
                                        </p:tgtEl>
                                      </p:cBhvr>
                                    </p:animEffect>
                                    <p:anim calcmode="lin" valueType="num">
                                      <p:cBhvr>
                                        <p:cTn id="89" dur="1000" fill="hold"/>
                                        <p:tgtEl>
                                          <p:spTgt spid="31"/>
                                        </p:tgtEl>
                                        <p:attrNameLst>
                                          <p:attrName>ppt_x</p:attrName>
                                        </p:attrNameLst>
                                      </p:cBhvr>
                                      <p:tavLst>
                                        <p:tav tm="0">
                                          <p:val>
                                            <p:strVal val="#ppt_x"/>
                                          </p:val>
                                        </p:tav>
                                        <p:tav tm="100000">
                                          <p:val>
                                            <p:strVal val="#ppt_x"/>
                                          </p:val>
                                        </p:tav>
                                      </p:tavLst>
                                    </p:anim>
                                    <p:anim calcmode="lin" valueType="num">
                                      <p:cBhvr>
                                        <p:cTn id="9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42" presetClass="entr" presetSubtype="0" fill="hold" grpId="0" nodeType="click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1000"/>
                                        <p:tgtEl>
                                          <p:spTgt spid="32"/>
                                        </p:tgtEl>
                                      </p:cBhvr>
                                    </p:animEffect>
                                    <p:anim calcmode="lin" valueType="num">
                                      <p:cBhvr>
                                        <p:cTn id="96" dur="1000" fill="hold"/>
                                        <p:tgtEl>
                                          <p:spTgt spid="32"/>
                                        </p:tgtEl>
                                        <p:attrNameLst>
                                          <p:attrName>ppt_x</p:attrName>
                                        </p:attrNameLst>
                                      </p:cBhvr>
                                      <p:tavLst>
                                        <p:tav tm="0">
                                          <p:val>
                                            <p:strVal val="#ppt_x"/>
                                          </p:val>
                                        </p:tav>
                                        <p:tav tm="100000">
                                          <p:val>
                                            <p:strVal val="#ppt_x"/>
                                          </p:val>
                                        </p:tav>
                                      </p:tavLst>
                                    </p:anim>
                                    <p:anim calcmode="lin" valueType="num">
                                      <p:cBhvr>
                                        <p:cTn id="97"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fade">
                                      <p:cBhvr>
                                        <p:cTn id="102" dur="1000"/>
                                        <p:tgtEl>
                                          <p:spTgt spid="33"/>
                                        </p:tgtEl>
                                      </p:cBhvr>
                                    </p:animEffect>
                                    <p:anim calcmode="lin" valueType="num">
                                      <p:cBhvr>
                                        <p:cTn id="103" dur="1000" fill="hold"/>
                                        <p:tgtEl>
                                          <p:spTgt spid="33"/>
                                        </p:tgtEl>
                                        <p:attrNameLst>
                                          <p:attrName>ppt_x</p:attrName>
                                        </p:attrNameLst>
                                      </p:cBhvr>
                                      <p:tavLst>
                                        <p:tav tm="0">
                                          <p:val>
                                            <p:strVal val="#ppt_x"/>
                                          </p:val>
                                        </p:tav>
                                        <p:tav tm="100000">
                                          <p:val>
                                            <p:strVal val="#ppt_x"/>
                                          </p:val>
                                        </p:tav>
                                      </p:tavLst>
                                    </p:anim>
                                    <p:anim calcmode="lin" valueType="num">
                                      <p:cBhvr>
                                        <p:cTn id="10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34">
                                            <p:txEl>
                                              <p:pRg st="0" end="0"/>
                                            </p:txEl>
                                          </p:spTgt>
                                        </p:tgtEl>
                                        <p:attrNameLst>
                                          <p:attrName>style.visibility</p:attrName>
                                        </p:attrNameLst>
                                      </p:cBhvr>
                                      <p:to>
                                        <p:strVal val="visible"/>
                                      </p:to>
                                    </p:set>
                                    <p:animEffect transition="in" filter="fade">
                                      <p:cBhvr>
                                        <p:cTn id="109" dur="1000"/>
                                        <p:tgtEl>
                                          <p:spTgt spid="34">
                                            <p:txEl>
                                              <p:pRg st="0" end="0"/>
                                            </p:txEl>
                                          </p:spTgt>
                                        </p:tgtEl>
                                      </p:cBhvr>
                                    </p:animEffect>
                                    <p:anim calcmode="lin" valueType="num">
                                      <p:cBhvr>
                                        <p:cTn id="110" dur="10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111" dur="1000" fill="hold"/>
                                        <p:tgtEl>
                                          <p:spTgt spid="3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nodeType="clickEffect">
                                  <p:stCondLst>
                                    <p:cond delay="0"/>
                                  </p:stCondLst>
                                  <p:childTnLst>
                                    <p:set>
                                      <p:cBhvr>
                                        <p:cTn id="115" dur="1" fill="hold">
                                          <p:stCondLst>
                                            <p:cond delay="0"/>
                                          </p:stCondLst>
                                        </p:cTn>
                                        <p:tgtEl>
                                          <p:spTgt spid="35">
                                            <p:txEl>
                                              <p:pRg st="0" end="0"/>
                                            </p:txEl>
                                          </p:spTgt>
                                        </p:tgtEl>
                                        <p:attrNameLst>
                                          <p:attrName>style.visibility</p:attrName>
                                        </p:attrNameLst>
                                      </p:cBhvr>
                                      <p:to>
                                        <p:strVal val="visible"/>
                                      </p:to>
                                    </p:set>
                                    <p:animEffect transition="in" filter="fade">
                                      <p:cBhvr>
                                        <p:cTn id="116" dur="1000"/>
                                        <p:tgtEl>
                                          <p:spTgt spid="35">
                                            <p:txEl>
                                              <p:pRg st="0" end="0"/>
                                            </p:txEl>
                                          </p:spTgt>
                                        </p:tgtEl>
                                      </p:cBhvr>
                                    </p:animEffect>
                                    <p:anim calcmode="lin" valueType="num">
                                      <p:cBhvr>
                                        <p:cTn id="117" dur="10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118" dur="1000" fill="hold"/>
                                        <p:tgtEl>
                                          <p:spTgt spid="3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23" grpId="0"/>
      <p:bldP spid="24" grpId="0"/>
      <p:bldP spid="25" grpId="0"/>
      <p:bldP spid="26" grpId="0"/>
      <p:bldP spid="27" grpId="0"/>
      <p:bldP spid="28" grpId="0"/>
      <p:bldP spid="29" grpId="0"/>
      <p:bldP spid="30" grpId="0"/>
      <p:bldP spid="31" grpId="0"/>
      <p:bldP spid="32"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13886"/>
            <a:ext cx="7455493" cy="1158900"/>
            <a:chOff x="1096313" y="31309"/>
            <a:chExt cx="7020389" cy="1128465"/>
          </a:xfrm>
        </p:grpSpPr>
        <p:sp>
          <p:nvSpPr>
            <p:cNvPr id="12" name="TextBox 11"/>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84981"/>
            <a:ext cx="4739426" cy="523220"/>
          </a:xfrm>
          <a:prstGeom prst="rect">
            <a:avLst/>
          </a:prstGeom>
          <a:noFill/>
        </p:spPr>
        <p:txBody>
          <a:bodyPr wrap="square" rtlCol="0">
            <a:spAutoFit/>
          </a:bodyPr>
          <a:lstStyle/>
          <a:p>
            <a:r>
              <a:rPr lang="en-GB" sz="2800" b="1" dirty="0" smtClean="0">
                <a:solidFill>
                  <a:schemeClr val="accent2">
                    <a:lumMod val="50000"/>
                  </a:schemeClr>
                </a:solidFill>
              </a:rPr>
              <a:t>Characteristics of mammals</a:t>
            </a:r>
            <a:endParaRPr lang="en-GB" sz="2800" b="1" dirty="0">
              <a:solidFill>
                <a:schemeClr val="accent2">
                  <a:lumMod val="50000"/>
                </a:schemeClr>
              </a:solidFill>
            </a:endParaRPr>
          </a:p>
        </p:txBody>
      </p:sp>
      <p:sp>
        <p:nvSpPr>
          <p:cNvPr id="15" name="TextBox 1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16" name="TextBox 15"/>
          <p:cNvSpPr txBox="1"/>
          <p:nvPr/>
        </p:nvSpPr>
        <p:spPr>
          <a:xfrm>
            <a:off x="772731" y="2215166"/>
            <a:ext cx="10483403" cy="461665"/>
          </a:xfrm>
          <a:prstGeom prst="rect">
            <a:avLst/>
          </a:prstGeom>
          <a:noFill/>
        </p:spPr>
        <p:txBody>
          <a:bodyPr wrap="square" rtlCol="0">
            <a:spAutoFit/>
          </a:bodyPr>
          <a:lstStyle/>
          <a:p>
            <a:r>
              <a:rPr lang="en-GB" sz="2400" dirty="0" smtClean="0"/>
              <a:t>Vertebrates are divided into; </a:t>
            </a:r>
            <a:r>
              <a:rPr lang="en-GB" sz="2400" b="1" dirty="0" smtClean="0">
                <a:solidFill>
                  <a:schemeClr val="accent1">
                    <a:lumMod val="50000"/>
                  </a:schemeClr>
                </a:solidFill>
              </a:rPr>
              <a:t>mammals, birds, fish, reptiles and amphibians.</a:t>
            </a:r>
            <a:endParaRPr lang="en-GB" sz="2400" b="1" dirty="0">
              <a:solidFill>
                <a:schemeClr val="accent1">
                  <a:lumMod val="50000"/>
                </a:schemeClr>
              </a:solidFill>
            </a:endParaRPr>
          </a:p>
        </p:txBody>
      </p:sp>
      <p:sp>
        <p:nvSpPr>
          <p:cNvPr id="17" name="TextBox 16"/>
          <p:cNvSpPr txBox="1"/>
          <p:nvPr/>
        </p:nvSpPr>
        <p:spPr>
          <a:xfrm>
            <a:off x="1530975" y="2617063"/>
            <a:ext cx="6928835" cy="3970318"/>
          </a:xfrm>
          <a:prstGeom prst="rect">
            <a:avLst/>
          </a:prstGeom>
          <a:noFill/>
        </p:spPr>
        <p:txBody>
          <a:bodyPr wrap="square" rtlCol="0">
            <a:spAutoFit/>
          </a:bodyPr>
          <a:lstStyle/>
          <a:p>
            <a:pPr marL="400050" indent="-400050">
              <a:lnSpc>
                <a:spcPct val="200000"/>
              </a:lnSpc>
              <a:buFont typeface="+mj-lt"/>
              <a:buAutoNum type="romanLcPeriod"/>
            </a:pPr>
            <a:r>
              <a:rPr lang="en-GB" b="1" dirty="0" smtClean="0">
                <a:solidFill>
                  <a:schemeClr val="accent2">
                    <a:lumMod val="50000"/>
                  </a:schemeClr>
                </a:solidFill>
              </a:rPr>
              <a:t>Mammals have a backbone,</a:t>
            </a:r>
          </a:p>
          <a:p>
            <a:pPr marL="400050" indent="-400050">
              <a:lnSpc>
                <a:spcPct val="200000"/>
              </a:lnSpc>
              <a:buFont typeface="+mj-lt"/>
              <a:buAutoNum type="romanLcPeriod"/>
            </a:pPr>
            <a:r>
              <a:rPr lang="en-GB" b="1" dirty="0" smtClean="0">
                <a:solidFill>
                  <a:schemeClr val="accent2">
                    <a:lumMod val="50000"/>
                  </a:schemeClr>
                </a:solidFill>
              </a:rPr>
              <a:t>They give birth to young ones. Some lay eggs, e.g., </a:t>
            </a:r>
            <a:r>
              <a:rPr lang="en-GB" b="1" dirty="0">
                <a:solidFill>
                  <a:schemeClr val="accent2">
                    <a:lumMod val="50000"/>
                  </a:schemeClr>
                </a:solidFill>
              </a:rPr>
              <a:t>D</a:t>
            </a:r>
            <a:r>
              <a:rPr lang="en-GB" b="1" dirty="0" smtClean="0">
                <a:solidFill>
                  <a:schemeClr val="accent2">
                    <a:lumMod val="50000"/>
                  </a:schemeClr>
                </a:solidFill>
              </a:rPr>
              <a:t>uck-billed platypus.</a:t>
            </a:r>
          </a:p>
          <a:p>
            <a:pPr marL="400050" indent="-400050">
              <a:lnSpc>
                <a:spcPct val="200000"/>
              </a:lnSpc>
              <a:buFont typeface="+mj-lt"/>
              <a:buAutoNum type="romanLcPeriod"/>
            </a:pPr>
            <a:r>
              <a:rPr lang="en-GB" b="1" dirty="0" smtClean="0">
                <a:solidFill>
                  <a:schemeClr val="accent2">
                    <a:lumMod val="50000"/>
                  </a:schemeClr>
                </a:solidFill>
              </a:rPr>
              <a:t>They have mammary glands to breast feed their young ones.</a:t>
            </a:r>
          </a:p>
          <a:p>
            <a:pPr marL="400050" indent="-400050">
              <a:lnSpc>
                <a:spcPct val="200000"/>
              </a:lnSpc>
              <a:buFont typeface="+mj-lt"/>
              <a:buAutoNum type="romanLcPeriod"/>
            </a:pPr>
            <a:r>
              <a:rPr lang="en-GB" b="1" dirty="0" smtClean="0">
                <a:solidFill>
                  <a:schemeClr val="accent2">
                    <a:lumMod val="50000"/>
                  </a:schemeClr>
                </a:solidFill>
              </a:rPr>
              <a:t>Mammals live on land, some underground and others in water.</a:t>
            </a:r>
          </a:p>
          <a:p>
            <a:pPr marL="400050" indent="-400050">
              <a:lnSpc>
                <a:spcPct val="200000"/>
              </a:lnSpc>
              <a:buFont typeface="+mj-lt"/>
              <a:buAutoNum type="romanLcPeriod"/>
            </a:pPr>
            <a:r>
              <a:rPr lang="en-GB" b="1" dirty="0" smtClean="0">
                <a:solidFill>
                  <a:schemeClr val="accent2">
                    <a:lumMod val="50000"/>
                  </a:schemeClr>
                </a:solidFill>
              </a:rPr>
              <a:t>Their body is covered with fur or hair.</a:t>
            </a:r>
          </a:p>
          <a:p>
            <a:pPr marL="400050" indent="-400050">
              <a:lnSpc>
                <a:spcPct val="200000"/>
              </a:lnSpc>
              <a:buFont typeface="+mj-lt"/>
              <a:buAutoNum type="romanLcPeriod"/>
            </a:pPr>
            <a:r>
              <a:rPr lang="en-GB" b="1" dirty="0" smtClean="0">
                <a:solidFill>
                  <a:schemeClr val="accent2">
                    <a:lumMod val="50000"/>
                  </a:schemeClr>
                </a:solidFill>
              </a:rPr>
              <a:t>Mammals are warm blooded. Their body produces heat.</a:t>
            </a:r>
            <a:endParaRPr lang="en-GB" b="1" dirty="0">
              <a:solidFill>
                <a:schemeClr val="accent2">
                  <a:lumMod val="50000"/>
                </a:schemeClr>
              </a:solidFill>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93047" y="2676831"/>
            <a:ext cx="3097939" cy="3910549"/>
          </a:xfrm>
          <a:prstGeom prst="rect">
            <a:avLst/>
          </a:prstGeom>
        </p:spPr>
      </p:pic>
      <p:sp>
        <p:nvSpPr>
          <p:cNvPr id="19" name="TextBox 18"/>
          <p:cNvSpPr txBox="1"/>
          <p:nvPr/>
        </p:nvSpPr>
        <p:spPr>
          <a:xfrm>
            <a:off x="8640114" y="5850906"/>
            <a:ext cx="3240076" cy="707886"/>
          </a:xfrm>
          <a:prstGeom prst="rect">
            <a:avLst/>
          </a:prstGeom>
          <a:noFill/>
        </p:spPr>
        <p:txBody>
          <a:bodyPr wrap="square" rtlCol="0">
            <a:spAutoFit/>
          </a:bodyPr>
          <a:lstStyle/>
          <a:p>
            <a:r>
              <a:rPr lang="en-GB" sz="4000" b="1" dirty="0" smtClean="0">
                <a:solidFill>
                  <a:srgbClr val="FF0000"/>
                </a:solidFill>
              </a:rPr>
              <a:t>KANGAROO</a:t>
            </a:r>
            <a:endParaRPr lang="en-GB" sz="4000" b="1" dirty="0">
              <a:solidFill>
                <a:srgbClr val="FF0000"/>
              </a:solidFill>
            </a:endParaRPr>
          </a:p>
        </p:txBody>
      </p:sp>
      <p:sp>
        <p:nvSpPr>
          <p:cNvPr id="20" name="TextBox 19"/>
          <p:cNvSpPr txBox="1"/>
          <p:nvPr/>
        </p:nvSpPr>
        <p:spPr>
          <a:xfrm>
            <a:off x="8438828" y="2601674"/>
            <a:ext cx="2146513" cy="954107"/>
          </a:xfrm>
          <a:prstGeom prst="rect">
            <a:avLst/>
          </a:prstGeom>
          <a:noFill/>
        </p:spPr>
        <p:txBody>
          <a:bodyPr wrap="square" rtlCol="0">
            <a:spAutoFit/>
          </a:bodyPr>
          <a:lstStyle/>
          <a:p>
            <a:r>
              <a:rPr lang="en-GB" sz="2800" i="1" dirty="0" smtClean="0">
                <a:latin typeface="18thCentury" pitchFamily="2" charset="0"/>
              </a:rPr>
              <a:t>Example of a mammal</a:t>
            </a:r>
            <a:endParaRPr lang="en-GB" sz="2800" i="1" dirty="0">
              <a:latin typeface="18thCentury" pitchFamily="2" charset="0"/>
            </a:endParaRPr>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1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up)">
                                      <p:cBhvr>
                                        <p:cTn id="38" dur="6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down)">
                                      <p:cBhvr>
                                        <p:cTn id="43" dur="797">
                                          <p:stCondLst>
                                            <p:cond delay="0"/>
                                          </p:stCondLst>
                                        </p:cTn>
                                        <p:tgtEl>
                                          <p:spTgt spid="18"/>
                                        </p:tgtEl>
                                      </p:cBhvr>
                                    </p:animEffect>
                                    <p:anim calcmode="lin" valueType="num">
                                      <p:cBhvr>
                                        <p:cTn id="44" dur="2505"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5" dur="913"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6" dur="913" tmFilter="0, 0; 0.125,0.2665; 0.25,0.4; 0.375,0.465; 0.5,0.5;  0.625,0.535; 0.75,0.6; 0.875,0.7335; 1,1">
                                          <p:stCondLst>
                                            <p:cond delay="913"/>
                                          </p:stCondLst>
                                        </p:cTn>
                                        <p:tgtEl>
                                          <p:spTgt spid="18"/>
                                        </p:tgtEl>
                                        <p:attrNameLst>
                                          <p:attrName>ppt_y</p:attrName>
                                        </p:attrNameLst>
                                      </p:cBhvr>
                                      <p:tavLst>
                                        <p:tav tm="0" fmla="#ppt_y-sin(pi*$)/9">
                                          <p:val>
                                            <p:fltVal val="0"/>
                                          </p:val>
                                        </p:tav>
                                        <p:tav tm="100000">
                                          <p:val>
                                            <p:fltVal val="1"/>
                                          </p:val>
                                        </p:tav>
                                      </p:tavLst>
                                    </p:anim>
                                    <p:anim calcmode="lin" valueType="num">
                                      <p:cBhvr>
                                        <p:cTn id="47" dur="456" tmFilter="0, 0; 0.125,0.2665; 0.25,0.4; 0.375,0.465; 0.5,0.5;  0.625,0.535; 0.75,0.6; 0.875,0.7335; 1,1">
                                          <p:stCondLst>
                                            <p:cond delay="1821"/>
                                          </p:stCondLst>
                                        </p:cTn>
                                        <p:tgtEl>
                                          <p:spTgt spid="18"/>
                                        </p:tgtEl>
                                        <p:attrNameLst>
                                          <p:attrName>ppt_y</p:attrName>
                                        </p:attrNameLst>
                                      </p:cBhvr>
                                      <p:tavLst>
                                        <p:tav tm="0" fmla="#ppt_y-sin(pi*$)/27">
                                          <p:val>
                                            <p:fltVal val="0"/>
                                          </p:val>
                                        </p:tav>
                                        <p:tav tm="100000">
                                          <p:val>
                                            <p:fltVal val="1"/>
                                          </p:val>
                                        </p:tav>
                                      </p:tavLst>
                                    </p:anim>
                                    <p:anim calcmode="lin" valueType="num">
                                      <p:cBhvr>
                                        <p:cTn id="48" dur="226" tmFilter="0, 0; 0.125,0.2665; 0.25,0.4; 0.375,0.465; 0.5,0.5;  0.625,0.535; 0.75,0.6; 0.875,0.7335; 1,1">
                                          <p:stCondLst>
                                            <p:cond delay="2277"/>
                                          </p:stCondLst>
                                        </p:cTn>
                                        <p:tgtEl>
                                          <p:spTgt spid="18"/>
                                        </p:tgtEl>
                                        <p:attrNameLst>
                                          <p:attrName>ppt_y</p:attrName>
                                        </p:attrNameLst>
                                      </p:cBhvr>
                                      <p:tavLst>
                                        <p:tav tm="0" fmla="#ppt_y-sin(pi*$)/81">
                                          <p:val>
                                            <p:fltVal val="0"/>
                                          </p:val>
                                        </p:tav>
                                        <p:tav tm="100000">
                                          <p:val>
                                            <p:fltVal val="1"/>
                                          </p:val>
                                        </p:tav>
                                      </p:tavLst>
                                    </p:anim>
                                    <p:animScale>
                                      <p:cBhvr>
                                        <p:cTn id="49" dur="36">
                                          <p:stCondLst>
                                            <p:cond delay="894"/>
                                          </p:stCondLst>
                                        </p:cTn>
                                        <p:tgtEl>
                                          <p:spTgt spid="18"/>
                                        </p:tgtEl>
                                      </p:cBhvr>
                                      <p:to x="100000" y="60000"/>
                                    </p:animScale>
                                    <p:animScale>
                                      <p:cBhvr>
                                        <p:cTn id="50" dur="228" decel="50000">
                                          <p:stCondLst>
                                            <p:cond delay="930"/>
                                          </p:stCondLst>
                                        </p:cTn>
                                        <p:tgtEl>
                                          <p:spTgt spid="18"/>
                                        </p:tgtEl>
                                      </p:cBhvr>
                                      <p:to x="100000" y="100000"/>
                                    </p:animScale>
                                    <p:animScale>
                                      <p:cBhvr>
                                        <p:cTn id="51" dur="36">
                                          <p:stCondLst>
                                            <p:cond delay="1804"/>
                                          </p:stCondLst>
                                        </p:cTn>
                                        <p:tgtEl>
                                          <p:spTgt spid="18"/>
                                        </p:tgtEl>
                                      </p:cBhvr>
                                      <p:to x="100000" y="80000"/>
                                    </p:animScale>
                                    <p:animScale>
                                      <p:cBhvr>
                                        <p:cTn id="52" dur="228" decel="50000">
                                          <p:stCondLst>
                                            <p:cond delay="1840"/>
                                          </p:stCondLst>
                                        </p:cTn>
                                        <p:tgtEl>
                                          <p:spTgt spid="18"/>
                                        </p:tgtEl>
                                      </p:cBhvr>
                                      <p:to x="100000" y="100000"/>
                                    </p:animScale>
                                    <p:animScale>
                                      <p:cBhvr>
                                        <p:cTn id="53" dur="36">
                                          <p:stCondLst>
                                            <p:cond delay="2258"/>
                                          </p:stCondLst>
                                        </p:cTn>
                                        <p:tgtEl>
                                          <p:spTgt spid="18"/>
                                        </p:tgtEl>
                                      </p:cBhvr>
                                      <p:to x="100000" y="90000"/>
                                    </p:animScale>
                                    <p:animScale>
                                      <p:cBhvr>
                                        <p:cTn id="54" dur="228" decel="50000">
                                          <p:stCondLst>
                                            <p:cond delay="2293"/>
                                          </p:stCondLst>
                                        </p:cTn>
                                        <p:tgtEl>
                                          <p:spTgt spid="18"/>
                                        </p:tgtEl>
                                      </p:cBhvr>
                                      <p:to x="100000" y="100000"/>
                                    </p:animScale>
                                    <p:animScale>
                                      <p:cBhvr>
                                        <p:cTn id="55" dur="36">
                                          <p:stCondLst>
                                            <p:cond delay="2486"/>
                                          </p:stCondLst>
                                        </p:cTn>
                                        <p:tgtEl>
                                          <p:spTgt spid="18"/>
                                        </p:tgtEl>
                                      </p:cBhvr>
                                      <p:to x="100000" y="95000"/>
                                    </p:animScale>
                                    <p:animScale>
                                      <p:cBhvr>
                                        <p:cTn id="56" dur="228" decel="50000">
                                          <p:stCondLst>
                                            <p:cond delay="2522"/>
                                          </p:stCondLst>
                                        </p:cTn>
                                        <p:tgtEl>
                                          <p:spTgt spid="18"/>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down)">
                                      <p:cBhvr>
                                        <p:cTn id="59" dur="797">
                                          <p:stCondLst>
                                            <p:cond delay="0"/>
                                          </p:stCondLst>
                                        </p:cTn>
                                        <p:tgtEl>
                                          <p:spTgt spid="20"/>
                                        </p:tgtEl>
                                      </p:cBhvr>
                                    </p:animEffect>
                                    <p:anim calcmode="lin" valueType="num">
                                      <p:cBhvr>
                                        <p:cTn id="60" dur="2505"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61" dur="913"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62" dur="913" tmFilter="0, 0; 0.125,0.2665; 0.25,0.4; 0.375,0.465; 0.5,0.5;  0.625,0.535; 0.75,0.6; 0.875,0.7335; 1,1">
                                          <p:stCondLst>
                                            <p:cond delay="913"/>
                                          </p:stCondLst>
                                        </p:cTn>
                                        <p:tgtEl>
                                          <p:spTgt spid="20"/>
                                        </p:tgtEl>
                                        <p:attrNameLst>
                                          <p:attrName>ppt_y</p:attrName>
                                        </p:attrNameLst>
                                      </p:cBhvr>
                                      <p:tavLst>
                                        <p:tav tm="0" fmla="#ppt_y-sin(pi*$)/9">
                                          <p:val>
                                            <p:fltVal val="0"/>
                                          </p:val>
                                        </p:tav>
                                        <p:tav tm="100000">
                                          <p:val>
                                            <p:fltVal val="1"/>
                                          </p:val>
                                        </p:tav>
                                      </p:tavLst>
                                    </p:anim>
                                    <p:anim calcmode="lin" valueType="num">
                                      <p:cBhvr>
                                        <p:cTn id="63" dur="456" tmFilter="0, 0; 0.125,0.2665; 0.25,0.4; 0.375,0.465; 0.5,0.5;  0.625,0.535; 0.75,0.6; 0.875,0.7335; 1,1">
                                          <p:stCondLst>
                                            <p:cond delay="1821"/>
                                          </p:stCondLst>
                                        </p:cTn>
                                        <p:tgtEl>
                                          <p:spTgt spid="20"/>
                                        </p:tgtEl>
                                        <p:attrNameLst>
                                          <p:attrName>ppt_y</p:attrName>
                                        </p:attrNameLst>
                                      </p:cBhvr>
                                      <p:tavLst>
                                        <p:tav tm="0" fmla="#ppt_y-sin(pi*$)/27">
                                          <p:val>
                                            <p:fltVal val="0"/>
                                          </p:val>
                                        </p:tav>
                                        <p:tav tm="100000">
                                          <p:val>
                                            <p:fltVal val="1"/>
                                          </p:val>
                                        </p:tav>
                                      </p:tavLst>
                                    </p:anim>
                                    <p:anim calcmode="lin" valueType="num">
                                      <p:cBhvr>
                                        <p:cTn id="64" dur="226" tmFilter="0, 0; 0.125,0.2665; 0.25,0.4; 0.375,0.465; 0.5,0.5;  0.625,0.535; 0.75,0.6; 0.875,0.7335; 1,1">
                                          <p:stCondLst>
                                            <p:cond delay="2277"/>
                                          </p:stCondLst>
                                        </p:cTn>
                                        <p:tgtEl>
                                          <p:spTgt spid="20"/>
                                        </p:tgtEl>
                                        <p:attrNameLst>
                                          <p:attrName>ppt_y</p:attrName>
                                        </p:attrNameLst>
                                      </p:cBhvr>
                                      <p:tavLst>
                                        <p:tav tm="0" fmla="#ppt_y-sin(pi*$)/81">
                                          <p:val>
                                            <p:fltVal val="0"/>
                                          </p:val>
                                        </p:tav>
                                        <p:tav tm="100000">
                                          <p:val>
                                            <p:fltVal val="1"/>
                                          </p:val>
                                        </p:tav>
                                      </p:tavLst>
                                    </p:anim>
                                    <p:animScale>
                                      <p:cBhvr>
                                        <p:cTn id="65" dur="36">
                                          <p:stCondLst>
                                            <p:cond delay="894"/>
                                          </p:stCondLst>
                                        </p:cTn>
                                        <p:tgtEl>
                                          <p:spTgt spid="20"/>
                                        </p:tgtEl>
                                      </p:cBhvr>
                                      <p:to x="100000" y="60000"/>
                                    </p:animScale>
                                    <p:animScale>
                                      <p:cBhvr>
                                        <p:cTn id="66" dur="228" decel="50000">
                                          <p:stCondLst>
                                            <p:cond delay="930"/>
                                          </p:stCondLst>
                                        </p:cTn>
                                        <p:tgtEl>
                                          <p:spTgt spid="20"/>
                                        </p:tgtEl>
                                      </p:cBhvr>
                                      <p:to x="100000" y="100000"/>
                                    </p:animScale>
                                    <p:animScale>
                                      <p:cBhvr>
                                        <p:cTn id="67" dur="36">
                                          <p:stCondLst>
                                            <p:cond delay="1804"/>
                                          </p:stCondLst>
                                        </p:cTn>
                                        <p:tgtEl>
                                          <p:spTgt spid="20"/>
                                        </p:tgtEl>
                                      </p:cBhvr>
                                      <p:to x="100000" y="80000"/>
                                    </p:animScale>
                                    <p:animScale>
                                      <p:cBhvr>
                                        <p:cTn id="68" dur="228" decel="50000">
                                          <p:stCondLst>
                                            <p:cond delay="1840"/>
                                          </p:stCondLst>
                                        </p:cTn>
                                        <p:tgtEl>
                                          <p:spTgt spid="20"/>
                                        </p:tgtEl>
                                      </p:cBhvr>
                                      <p:to x="100000" y="100000"/>
                                    </p:animScale>
                                    <p:animScale>
                                      <p:cBhvr>
                                        <p:cTn id="69" dur="36">
                                          <p:stCondLst>
                                            <p:cond delay="2258"/>
                                          </p:stCondLst>
                                        </p:cTn>
                                        <p:tgtEl>
                                          <p:spTgt spid="20"/>
                                        </p:tgtEl>
                                      </p:cBhvr>
                                      <p:to x="100000" y="90000"/>
                                    </p:animScale>
                                    <p:animScale>
                                      <p:cBhvr>
                                        <p:cTn id="70" dur="228" decel="50000">
                                          <p:stCondLst>
                                            <p:cond delay="2293"/>
                                          </p:stCondLst>
                                        </p:cTn>
                                        <p:tgtEl>
                                          <p:spTgt spid="20"/>
                                        </p:tgtEl>
                                      </p:cBhvr>
                                      <p:to x="100000" y="100000"/>
                                    </p:animScale>
                                    <p:animScale>
                                      <p:cBhvr>
                                        <p:cTn id="71" dur="36">
                                          <p:stCondLst>
                                            <p:cond delay="2486"/>
                                          </p:stCondLst>
                                        </p:cTn>
                                        <p:tgtEl>
                                          <p:spTgt spid="20"/>
                                        </p:tgtEl>
                                      </p:cBhvr>
                                      <p:to x="100000" y="95000"/>
                                    </p:animScale>
                                    <p:animScale>
                                      <p:cBhvr>
                                        <p:cTn id="72" dur="228" decel="50000">
                                          <p:stCondLst>
                                            <p:cond delay="2522"/>
                                          </p:stCondLst>
                                        </p:cTn>
                                        <p:tgtEl>
                                          <p:spTgt spid="20"/>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797">
                                          <p:stCondLst>
                                            <p:cond delay="0"/>
                                          </p:stCondLst>
                                        </p:cTn>
                                        <p:tgtEl>
                                          <p:spTgt spid="19"/>
                                        </p:tgtEl>
                                      </p:cBhvr>
                                    </p:animEffect>
                                    <p:anim calcmode="lin" valueType="num">
                                      <p:cBhvr>
                                        <p:cTn id="76" dur="2505"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77" dur="913"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78" dur="913" tmFilter="0, 0; 0.125,0.2665; 0.25,0.4; 0.375,0.465; 0.5,0.5;  0.625,0.535; 0.75,0.6; 0.875,0.7335; 1,1">
                                          <p:stCondLst>
                                            <p:cond delay="913"/>
                                          </p:stCondLst>
                                        </p:cTn>
                                        <p:tgtEl>
                                          <p:spTgt spid="19"/>
                                        </p:tgtEl>
                                        <p:attrNameLst>
                                          <p:attrName>ppt_y</p:attrName>
                                        </p:attrNameLst>
                                      </p:cBhvr>
                                      <p:tavLst>
                                        <p:tav tm="0" fmla="#ppt_y-sin(pi*$)/9">
                                          <p:val>
                                            <p:fltVal val="0"/>
                                          </p:val>
                                        </p:tav>
                                        <p:tav tm="100000">
                                          <p:val>
                                            <p:fltVal val="1"/>
                                          </p:val>
                                        </p:tav>
                                      </p:tavLst>
                                    </p:anim>
                                    <p:anim calcmode="lin" valueType="num">
                                      <p:cBhvr>
                                        <p:cTn id="79" dur="456" tmFilter="0, 0; 0.125,0.2665; 0.25,0.4; 0.375,0.465; 0.5,0.5;  0.625,0.535; 0.75,0.6; 0.875,0.7335; 1,1">
                                          <p:stCondLst>
                                            <p:cond delay="1821"/>
                                          </p:stCondLst>
                                        </p:cTn>
                                        <p:tgtEl>
                                          <p:spTgt spid="19"/>
                                        </p:tgtEl>
                                        <p:attrNameLst>
                                          <p:attrName>ppt_y</p:attrName>
                                        </p:attrNameLst>
                                      </p:cBhvr>
                                      <p:tavLst>
                                        <p:tav tm="0" fmla="#ppt_y-sin(pi*$)/27">
                                          <p:val>
                                            <p:fltVal val="0"/>
                                          </p:val>
                                        </p:tav>
                                        <p:tav tm="100000">
                                          <p:val>
                                            <p:fltVal val="1"/>
                                          </p:val>
                                        </p:tav>
                                      </p:tavLst>
                                    </p:anim>
                                    <p:anim calcmode="lin" valueType="num">
                                      <p:cBhvr>
                                        <p:cTn id="80" dur="226" tmFilter="0, 0; 0.125,0.2665; 0.25,0.4; 0.375,0.465; 0.5,0.5;  0.625,0.535; 0.75,0.6; 0.875,0.7335; 1,1">
                                          <p:stCondLst>
                                            <p:cond delay="2277"/>
                                          </p:stCondLst>
                                        </p:cTn>
                                        <p:tgtEl>
                                          <p:spTgt spid="19"/>
                                        </p:tgtEl>
                                        <p:attrNameLst>
                                          <p:attrName>ppt_y</p:attrName>
                                        </p:attrNameLst>
                                      </p:cBhvr>
                                      <p:tavLst>
                                        <p:tav tm="0" fmla="#ppt_y-sin(pi*$)/81">
                                          <p:val>
                                            <p:fltVal val="0"/>
                                          </p:val>
                                        </p:tav>
                                        <p:tav tm="100000">
                                          <p:val>
                                            <p:fltVal val="1"/>
                                          </p:val>
                                        </p:tav>
                                      </p:tavLst>
                                    </p:anim>
                                    <p:animScale>
                                      <p:cBhvr>
                                        <p:cTn id="81" dur="36">
                                          <p:stCondLst>
                                            <p:cond delay="894"/>
                                          </p:stCondLst>
                                        </p:cTn>
                                        <p:tgtEl>
                                          <p:spTgt spid="19"/>
                                        </p:tgtEl>
                                      </p:cBhvr>
                                      <p:to x="100000" y="60000"/>
                                    </p:animScale>
                                    <p:animScale>
                                      <p:cBhvr>
                                        <p:cTn id="82" dur="228" decel="50000">
                                          <p:stCondLst>
                                            <p:cond delay="930"/>
                                          </p:stCondLst>
                                        </p:cTn>
                                        <p:tgtEl>
                                          <p:spTgt spid="19"/>
                                        </p:tgtEl>
                                      </p:cBhvr>
                                      <p:to x="100000" y="100000"/>
                                    </p:animScale>
                                    <p:animScale>
                                      <p:cBhvr>
                                        <p:cTn id="83" dur="36">
                                          <p:stCondLst>
                                            <p:cond delay="1804"/>
                                          </p:stCondLst>
                                        </p:cTn>
                                        <p:tgtEl>
                                          <p:spTgt spid="19"/>
                                        </p:tgtEl>
                                      </p:cBhvr>
                                      <p:to x="100000" y="80000"/>
                                    </p:animScale>
                                    <p:animScale>
                                      <p:cBhvr>
                                        <p:cTn id="84" dur="228" decel="50000">
                                          <p:stCondLst>
                                            <p:cond delay="1840"/>
                                          </p:stCondLst>
                                        </p:cTn>
                                        <p:tgtEl>
                                          <p:spTgt spid="19"/>
                                        </p:tgtEl>
                                      </p:cBhvr>
                                      <p:to x="100000" y="100000"/>
                                    </p:animScale>
                                    <p:animScale>
                                      <p:cBhvr>
                                        <p:cTn id="85" dur="36">
                                          <p:stCondLst>
                                            <p:cond delay="2258"/>
                                          </p:stCondLst>
                                        </p:cTn>
                                        <p:tgtEl>
                                          <p:spTgt spid="19"/>
                                        </p:tgtEl>
                                      </p:cBhvr>
                                      <p:to x="100000" y="90000"/>
                                    </p:animScale>
                                    <p:animScale>
                                      <p:cBhvr>
                                        <p:cTn id="86" dur="228" decel="50000">
                                          <p:stCondLst>
                                            <p:cond delay="2293"/>
                                          </p:stCondLst>
                                        </p:cTn>
                                        <p:tgtEl>
                                          <p:spTgt spid="19"/>
                                        </p:tgtEl>
                                      </p:cBhvr>
                                      <p:to x="100000" y="100000"/>
                                    </p:animScale>
                                    <p:animScale>
                                      <p:cBhvr>
                                        <p:cTn id="87" dur="36">
                                          <p:stCondLst>
                                            <p:cond delay="2486"/>
                                          </p:stCondLst>
                                        </p:cTn>
                                        <p:tgtEl>
                                          <p:spTgt spid="19"/>
                                        </p:tgtEl>
                                      </p:cBhvr>
                                      <p:to x="100000" y="95000"/>
                                    </p:animScale>
                                    <p:animScale>
                                      <p:cBhvr>
                                        <p:cTn id="88" dur="228" decel="50000">
                                          <p:stCondLst>
                                            <p:cond delay="2522"/>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17"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13886"/>
            <a:ext cx="7455493" cy="1158900"/>
            <a:chOff x="1096313" y="31309"/>
            <a:chExt cx="7020389" cy="1128465"/>
          </a:xfrm>
        </p:grpSpPr>
        <p:sp>
          <p:nvSpPr>
            <p:cNvPr id="12" name="TextBox 11"/>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5217"/>
            <a:ext cx="5203066" cy="523220"/>
          </a:xfrm>
          <a:prstGeom prst="rect">
            <a:avLst/>
          </a:prstGeom>
          <a:noFill/>
        </p:spPr>
        <p:txBody>
          <a:bodyPr wrap="square" rtlCol="0">
            <a:spAutoFit/>
          </a:bodyPr>
          <a:lstStyle/>
          <a:p>
            <a:r>
              <a:rPr lang="en-GB" sz="2800" b="1" dirty="0" smtClean="0">
                <a:solidFill>
                  <a:schemeClr val="accent2">
                    <a:lumMod val="50000"/>
                  </a:schemeClr>
                </a:solidFill>
              </a:rPr>
              <a:t>Characteristics of birds</a:t>
            </a:r>
            <a:endParaRPr lang="en-GB" sz="2800" b="1" dirty="0">
              <a:solidFill>
                <a:schemeClr val="accent2">
                  <a:lumMod val="50000"/>
                </a:schemeClr>
              </a:solidFill>
            </a:endParaRPr>
          </a:p>
        </p:txBody>
      </p:sp>
      <p:sp>
        <p:nvSpPr>
          <p:cNvPr id="15" name="TextBox 1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16" name="TextBox 15"/>
          <p:cNvSpPr txBox="1"/>
          <p:nvPr/>
        </p:nvSpPr>
        <p:spPr>
          <a:xfrm>
            <a:off x="1275008" y="2807594"/>
            <a:ext cx="5267460" cy="3416320"/>
          </a:xfrm>
          <a:prstGeom prst="rect">
            <a:avLst/>
          </a:prstGeom>
          <a:noFill/>
        </p:spPr>
        <p:txBody>
          <a:bodyPr wrap="square" rtlCol="0">
            <a:spAutoFit/>
          </a:bodyPr>
          <a:lstStyle/>
          <a:p>
            <a:pPr marL="342900" indent="-342900">
              <a:lnSpc>
                <a:spcPct val="200000"/>
              </a:lnSpc>
              <a:buFont typeface="+mj-lt"/>
              <a:buAutoNum type="alphaLcParenR"/>
            </a:pPr>
            <a:r>
              <a:rPr lang="en-GB" dirty="0" smtClean="0">
                <a:solidFill>
                  <a:schemeClr val="accent2">
                    <a:lumMod val="50000"/>
                  </a:schemeClr>
                </a:solidFill>
              </a:rPr>
              <a:t>Birds are warm blooded.</a:t>
            </a:r>
          </a:p>
          <a:p>
            <a:pPr marL="342900" indent="-342900">
              <a:lnSpc>
                <a:spcPct val="200000"/>
              </a:lnSpc>
              <a:buFont typeface="+mj-lt"/>
              <a:buAutoNum type="alphaLcParenR"/>
            </a:pPr>
            <a:r>
              <a:rPr lang="en-GB" dirty="0" smtClean="0">
                <a:solidFill>
                  <a:schemeClr val="accent2">
                    <a:lumMod val="50000"/>
                  </a:schemeClr>
                </a:solidFill>
              </a:rPr>
              <a:t>They have a backbone.</a:t>
            </a:r>
          </a:p>
          <a:p>
            <a:pPr marL="342900" indent="-342900">
              <a:lnSpc>
                <a:spcPct val="200000"/>
              </a:lnSpc>
              <a:buFont typeface="+mj-lt"/>
              <a:buAutoNum type="alphaLcParenR"/>
            </a:pPr>
            <a:r>
              <a:rPr lang="en-GB" dirty="0" smtClean="0">
                <a:solidFill>
                  <a:schemeClr val="accent2">
                    <a:lumMod val="50000"/>
                  </a:schemeClr>
                </a:solidFill>
              </a:rPr>
              <a:t>Their body is covered with feathers.</a:t>
            </a:r>
          </a:p>
          <a:p>
            <a:pPr marL="342900" indent="-342900">
              <a:lnSpc>
                <a:spcPct val="200000"/>
              </a:lnSpc>
              <a:buFont typeface="+mj-lt"/>
              <a:buAutoNum type="alphaLcParenR"/>
            </a:pPr>
            <a:r>
              <a:rPr lang="en-GB" dirty="0" smtClean="0">
                <a:solidFill>
                  <a:schemeClr val="accent2">
                    <a:lumMod val="50000"/>
                  </a:schemeClr>
                </a:solidFill>
              </a:rPr>
              <a:t>They lay eggs that hatch into young one.</a:t>
            </a:r>
          </a:p>
          <a:p>
            <a:pPr marL="342900" indent="-342900">
              <a:lnSpc>
                <a:spcPct val="200000"/>
              </a:lnSpc>
              <a:buFont typeface="+mj-lt"/>
              <a:buAutoNum type="alphaLcParenR"/>
            </a:pPr>
            <a:r>
              <a:rPr lang="en-GB" dirty="0" smtClean="0">
                <a:solidFill>
                  <a:schemeClr val="accent2">
                    <a:lumMod val="50000"/>
                  </a:schemeClr>
                </a:solidFill>
              </a:rPr>
              <a:t>Birds have beaks.</a:t>
            </a:r>
          </a:p>
          <a:p>
            <a:pPr marL="342900" indent="-342900">
              <a:lnSpc>
                <a:spcPct val="200000"/>
              </a:lnSpc>
              <a:buFont typeface="+mj-lt"/>
              <a:buAutoNum type="alphaLcParenR"/>
            </a:pPr>
            <a:r>
              <a:rPr lang="en-GB" dirty="0" smtClean="0">
                <a:solidFill>
                  <a:schemeClr val="accent2">
                    <a:lumMod val="50000"/>
                  </a:schemeClr>
                </a:solidFill>
              </a:rPr>
              <a:t>Birds have wings.</a:t>
            </a:r>
            <a:endParaRPr lang="en-GB" dirty="0">
              <a:solidFill>
                <a:schemeClr val="accent2">
                  <a:lumMod val="50000"/>
                </a:schemeClr>
              </a:solidFill>
            </a:endParaRP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3070" y="2278753"/>
            <a:ext cx="5409127" cy="4199943"/>
          </a:xfrm>
          <a:prstGeom prst="rect">
            <a:avLst/>
          </a:prstGeom>
        </p:spPr>
      </p:pic>
      <p:sp>
        <p:nvSpPr>
          <p:cNvPr id="18" name="TextBox 17"/>
          <p:cNvSpPr txBox="1"/>
          <p:nvPr/>
        </p:nvSpPr>
        <p:spPr>
          <a:xfrm>
            <a:off x="6053070" y="2394664"/>
            <a:ext cx="2099257" cy="1354217"/>
          </a:xfrm>
          <a:prstGeom prst="rect">
            <a:avLst/>
          </a:prstGeom>
          <a:noFill/>
        </p:spPr>
        <p:txBody>
          <a:bodyPr wrap="square" rtlCol="0">
            <a:spAutoFit/>
          </a:bodyPr>
          <a:lstStyle/>
          <a:p>
            <a:r>
              <a:rPr lang="en-GB" sz="3200" i="1" dirty="0" smtClean="0">
                <a:latin typeface="18thCentury" pitchFamily="2" charset="0"/>
              </a:rPr>
              <a:t>Example of a bird</a:t>
            </a:r>
          </a:p>
          <a:p>
            <a:endParaRPr lang="en-GB" dirty="0"/>
          </a:p>
        </p:txBody>
      </p:sp>
      <p:sp>
        <p:nvSpPr>
          <p:cNvPr id="19" name="TextBox 18"/>
          <p:cNvSpPr txBox="1"/>
          <p:nvPr/>
        </p:nvSpPr>
        <p:spPr>
          <a:xfrm>
            <a:off x="6735650" y="5370700"/>
            <a:ext cx="4043966" cy="1107996"/>
          </a:xfrm>
          <a:prstGeom prst="rect">
            <a:avLst/>
          </a:prstGeom>
          <a:noFill/>
        </p:spPr>
        <p:txBody>
          <a:bodyPr wrap="square" rtlCol="0">
            <a:spAutoFit/>
          </a:bodyPr>
          <a:lstStyle/>
          <a:p>
            <a:r>
              <a:rPr lang="en-GB" sz="6600" b="1" dirty="0" smtClean="0">
                <a:solidFill>
                  <a:srgbClr val="FF0000"/>
                </a:solidFill>
              </a:rPr>
              <a:t>OSTRICH</a:t>
            </a:r>
            <a:endParaRPr lang="en-GB" sz="6600" b="1" dirty="0">
              <a:solidFill>
                <a:srgbClr val="FF0000"/>
              </a:solidFill>
            </a:endParaRPr>
          </a:p>
        </p:txBody>
      </p:sp>
      <p:sp>
        <p:nvSpPr>
          <p:cNvPr id="20" name="TextBox 19"/>
          <p:cNvSpPr txBox="1"/>
          <p:nvPr/>
        </p:nvSpPr>
        <p:spPr>
          <a:xfrm>
            <a:off x="759852" y="2248183"/>
            <a:ext cx="2318198" cy="646331"/>
          </a:xfrm>
          <a:prstGeom prst="rect">
            <a:avLst/>
          </a:prstGeom>
          <a:noFill/>
        </p:spPr>
        <p:txBody>
          <a:bodyPr wrap="square" rtlCol="0">
            <a:spAutoFit/>
          </a:bodyPr>
          <a:lstStyle/>
          <a:p>
            <a:r>
              <a:rPr lang="en-GB" sz="3600" b="1" dirty="0" smtClean="0">
                <a:solidFill>
                  <a:srgbClr val="00B0F0"/>
                </a:solidFill>
              </a:rPr>
              <a:t>BIRDS</a:t>
            </a:r>
            <a:endParaRPr lang="en-GB" sz="3600" b="1" dirty="0">
              <a:solidFill>
                <a:srgbClr val="00B0F0"/>
              </a:solidFill>
            </a:endParaRPr>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barn(inVertical)">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625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down)">
                                      <p:cBhvr>
                                        <p:cTn id="43" dur="3000"/>
                                        <p:tgtEl>
                                          <p:spTgt spid="17"/>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down)">
                                      <p:cBhvr>
                                        <p:cTn id="46" dur="3000"/>
                                        <p:tgtEl>
                                          <p:spTgt spid="18"/>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3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22"/>
          <p:cNvGrpSpPr/>
          <p:nvPr/>
        </p:nvGrpSpPr>
        <p:grpSpPr>
          <a:xfrm>
            <a:off x="515155" y="83712"/>
            <a:ext cx="11676845" cy="1120462"/>
            <a:chOff x="515155" y="83712"/>
            <a:chExt cx="11676845" cy="1120462"/>
          </a:xfrm>
        </p:grpSpPr>
        <p:sp>
          <p:nvSpPr>
            <p:cNvPr id="24" name="Rectangle 2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Rounded Rectangle 2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31" name="Group 30"/>
          <p:cNvGrpSpPr/>
          <p:nvPr/>
        </p:nvGrpSpPr>
        <p:grpSpPr>
          <a:xfrm>
            <a:off x="1037554" y="13886"/>
            <a:ext cx="7455493" cy="1158900"/>
            <a:chOff x="1096313" y="31309"/>
            <a:chExt cx="7020389" cy="1128465"/>
          </a:xfrm>
        </p:grpSpPr>
        <p:sp>
          <p:nvSpPr>
            <p:cNvPr id="32" name="TextBox 31"/>
            <p:cNvSpPr txBox="1"/>
            <p:nvPr/>
          </p:nvSpPr>
          <p:spPr>
            <a:xfrm>
              <a:off x="1096313" y="31309"/>
              <a:ext cx="721216" cy="369332"/>
            </a:xfrm>
            <a:prstGeom prst="rect">
              <a:avLst/>
            </a:prstGeom>
            <a:noFill/>
          </p:spPr>
          <p:txBody>
            <a:bodyPr wrap="square" rtlCol="0">
              <a:spAutoFit/>
            </a:bodyPr>
            <a:lstStyle/>
            <a:p>
              <a:r>
                <a:rPr lang="en-GB" dirty="0" smtClean="0"/>
                <a:t>UNIT</a:t>
              </a:r>
              <a:endParaRPr lang="en-GB" dirty="0"/>
            </a:p>
          </p:txBody>
        </p:sp>
        <p:sp>
          <p:nvSpPr>
            <p:cNvPr id="33" name="TextBox 3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34" name="TextBox 33"/>
          <p:cNvSpPr txBox="1"/>
          <p:nvPr/>
        </p:nvSpPr>
        <p:spPr>
          <a:xfrm>
            <a:off x="515156" y="1285451"/>
            <a:ext cx="4301544" cy="523220"/>
          </a:xfrm>
          <a:prstGeom prst="rect">
            <a:avLst/>
          </a:prstGeom>
          <a:noFill/>
        </p:spPr>
        <p:txBody>
          <a:bodyPr wrap="square" rtlCol="0">
            <a:spAutoFit/>
          </a:bodyPr>
          <a:lstStyle/>
          <a:p>
            <a:r>
              <a:rPr lang="en-GB" sz="2800" b="1" dirty="0" smtClean="0">
                <a:solidFill>
                  <a:schemeClr val="accent2">
                    <a:lumMod val="50000"/>
                  </a:schemeClr>
                </a:solidFill>
              </a:rPr>
              <a:t>Characteristics of fish</a:t>
            </a:r>
            <a:endParaRPr lang="en-GB" sz="2800" b="1" dirty="0">
              <a:solidFill>
                <a:schemeClr val="accent2">
                  <a:lumMod val="50000"/>
                </a:schemeClr>
              </a:solidFill>
            </a:endParaRPr>
          </a:p>
        </p:txBody>
      </p:sp>
      <p:sp>
        <p:nvSpPr>
          <p:cNvPr id="35" name="TextBox 3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36" name="TextBox 35"/>
          <p:cNvSpPr txBox="1"/>
          <p:nvPr/>
        </p:nvSpPr>
        <p:spPr>
          <a:xfrm>
            <a:off x="745364" y="2008292"/>
            <a:ext cx="1571222" cy="1200329"/>
          </a:xfrm>
          <a:prstGeom prst="rect">
            <a:avLst/>
          </a:prstGeom>
          <a:noFill/>
        </p:spPr>
        <p:txBody>
          <a:bodyPr wrap="square" rtlCol="0">
            <a:spAutoFit/>
          </a:bodyPr>
          <a:lstStyle/>
          <a:p>
            <a:r>
              <a:rPr lang="en-GB" sz="5400" b="1" dirty="0" smtClean="0">
                <a:solidFill>
                  <a:srgbClr val="00B0F0"/>
                </a:solidFill>
              </a:rPr>
              <a:t>FISH</a:t>
            </a:r>
          </a:p>
          <a:p>
            <a:endParaRPr lang="en-GB" dirty="0"/>
          </a:p>
        </p:txBody>
      </p:sp>
      <p:sp>
        <p:nvSpPr>
          <p:cNvPr id="37" name="TextBox 36"/>
          <p:cNvSpPr txBox="1"/>
          <p:nvPr/>
        </p:nvSpPr>
        <p:spPr>
          <a:xfrm>
            <a:off x="1142192" y="2925823"/>
            <a:ext cx="4359500" cy="3416320"/>
          </a:xfrm>
          <a:prstGeom prst="rect">
            <a:avLst/>
          </a:prstGeom>
          <a:noFill/>
        </p:spPr>
        <p:txBody>
          <a:bodyPr wrap="square" rtlCol="0">
            <a:spAutoFit/>
          </a:bodyPr>
          <a:lstStyle/>
          <a:p>
            <a:pPr marL="342900" indent="-342900">
              <a:lnSpc>
                <a:spcPct val="150000"/>
              </a:lnSpc>
              <a:buFont typeface="+mj-lt"/>
              <a:buAutoNum type="arabicPeriod"/>
            </a:pPr>
            <a:r>
              <a:rPr lang="en-GB" dirty="0" smtClean="0">
                <a:solidFill>
                  <a:schemeClr val="accent2">
                    <a:lumMod val="50000"/>
                  </a:schemeClr>
                </a:solidFill>
              </a:rPr>
              <a:t>Fish have a backbone.</a:t>
            </a:r>
          </a:p>
          <a:p>
            <a:pPr marL="342900" indent="-342900">
              <a:lnSpc>
                <a:spcPct val="150000"/>
              </a:lnSpc>
              <a:buFont typeface="+mj-lt"/>
              <a:buAutoNum type="arabicPeriod"/>
            </a:pPr>
            <a:r>
              <a:rPr lang="en-GB" dirty="0" smtClean="0">
                <a:solidFill>
                  <a:schemeClr val="accent2">
                    <a:lumMod val="50000"/>
                  </a:schemeClr>
                </a:solidFill>
              </a:rPr>
              <a:t>They live in water.</a:t>
            </a:r>
          </a:p>
          <a:p>
            <a:pPr marL="342900" indent="-342900">
              <a:lnSpc>
                <a:spcPct val="150000"/>
              </a:lnSpc>
              <a:buFont typeface="+mj-lt"/>
              <a:buAutoNum type="arabicPeriod"/>
            </a:pPr>
            <a:r>
              <a:rPr lang="en-GB" dirty="0" smtClean="0">
                <a:solidFill>
                  <a:schemeClr val="accent2">
                    <a:lumMod val="50000"/>
                  </a:schemeClr>
                </a:solidFill>
              </a:rPr>
              <a:t>They have fins.</a:t>
            </a:r>
          </a:p>
          <a:p>
            <a:pPr marL="342900" indent="-342900">
              <a:lnSpc>
                <a:spcPct val="150000"/>
              </a:lnSpc>
              <a:buFont typeface="+mj-lt"/>
              <a:buAutoNum type="arabicPeriod"/>
            </a:pPr>
            <a:r>
              <a:rPr lang="en-GB" dirty="0" smtClean="0">
                <a:solidFill>
                  <a:schemeClr val="accent2">
                    <a:lumMod val="50000"/>
                  </a:schemeClr>
                </a:solidFill>
              </a:rPr>
              <a:t>Lay eggs that hatch into young ones.</a:t>
            </a:r>
          </a:p>
          <a:p>
            <a:pPr marL="342900" indent="-342900">
              <a:lnSpc>
                <a:spcPct val="150000"/>
              </a:lnSpc>
              <a:buFont typeface="+mj-lt"/>
              <a:buAutoNum type="arabicPeriod"/>
            </a:pPr>
            <a:r>
              <a:rPr lang="en-GB" dirty="0" smtClean="0">
                <a:solidFill>
                  <a:schemeClr val="accent2">
                    <a:lumMod val="50000"/>
                  </a:schemeClr>
                </a:solidFill>
              </a:rPr>
              <a:t>Their body is covered with scales.</a:t>
            </a:r>
          </a:p>
          <a:p>
            <a:pPr marL="342900" indent="-342900">
              <a:lnSpc>
                <a:spcPct val="150000"/>
              </a:lnSpc>
              <a:buFont typeface="+mj-lt"/>
              <a:buAutoNum type="arabicPeriod"/>
            </a:pPr>
            <a:r>
              <a:rPr lang="en-GB" dirty="0" smtClean="0">
                <a:solidFill>
                  <a:schemeClr val="accent2">
                    <a:lumMod val="50000"/>
                  </a:schemeClr>
                </a:solidFill>
              </a:rPr>
              <a:t>They are cold blooded.</a:t>
            </a:r>
          </a:p>
          <a:p>
            <a:pPr marL="342900" indent="-342900">
              <a:lnSpc>
                <a:spcPct val="150000"/>
              </a:lnSpc>
              <a:buFont typeface="+mj-lt"/>
              <a:buAutoNum type="arabicPeriod"/>
            </a:pPr>
            <a:r>
              <a:rPr lang="en-GB" dirty="0" smtClean="0">
                <a:solidFill>
                  <a:schemeClr val="accent2">
                    <a:lumMod val="50000"/>
                  </a:schemeClr>
                </a:solidFill>
              </a:rPr>
              <a:t>They breath through gills</a:t>
            </a:r>
          </a:p>
          <a:p>
            <a:pPr marL="342900" indent="-342900">
              <a:lnSpc>
                <a:spcPct val="150000"/>
              </a:lnSpc>
              <a:buFont typeface="+mj-lt"/>
              <a:buAutoNum type="arabicPeriod"/>
            </a:pPr>
            <a:r>
              <a:rPr lang="en-GB" dirty="0" smtClean="0">
                <a:solidFill>
                  <a:schemeClr val="accent2">
                    <a:lumMod val="50000"/>
                  </a:schemeClr>
                </a:solidFill>
              </a:rPr>
              <a:t>Fish move by swimming.</a:t>
            </a:r>
            <a:endParaRPr lang="en-GB" dirty="0">
              <a:solidFill>
                <a:schemeClr val="accent2">
                  <a:lumMod val="50000"/>
                </a:schemeClr>
              </a:solidFill>
            </a:endParaRPr>
          </a:p>
        </p:txBody>
      </p:sp>
      <p:pic>
        <p:nvPicPr>
          <p:cNvPr id="38" name="Picture 3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34606" y="2205102"/>
            <a:ext cx="5156380" cy="4263715"/>
          </a:xfrm>
          <a:prstGeom prst="rect">
            <a:avLst/>
          </a:prstGeom>
        </p:spPr>
      </p:pic>
      <p:sp>
        <p:nvSpPr>
          <p:cNvPr id="39" name="TextBox 38"/>
          <p:cNvSpPr txBox="1"/>
          <p:nvPr/>
        </p:nvSpPr>
        <p:spPr>
          <a:xfrm>
            <a:off x="6645499" y="2296944"/>
            <a:ext cx="2099257" cy="1354217"/>
          </a:xfrm>
          <a:prstGeom prst="rect">
            <a:avLst/>
          </a:prstGeom>
          <a:noFill/>
        </p:spPr>
        <p:txBody>
          <a:bodyPr wrap="square" rtlCol="0">
            <a:spAutoFit/>
          </a:bodyPr>
          <a:lstStyle/>
          <a:p>
            <a:r>
              <a:rPr lang="en-GB" sz="3200" i="1" dirty="0" smtClean="0">
                <a:latin typeface="18thCentury" pitchFamily="2" charset="0"/>
              </a:rPr>
              <a:t>Example of a fish.</a:t>
            </a:r>
          </a:p>
          <a:p>
            <a:endParaRPr lang="en-GB" dirty="0"/>
          </a:p>
        </p:txBody>
      </p:sp>
      <p:sp>
        <p:nvSpPr>
          <p:cNvPr id="40" name="TextBox 39"/>
          <p:cNvSpPr txBox="1"/>
          <p:nvPr/>
        </p:nvSpPr>
        <p:spPr>
          <a:xfrm>
            <a:off x="7534141" y="5285234"/>
            <a:ext cx="3425780" cy="1323439"/>
          </a:xfrm>
          <a:prstGeom prst="rect">
            <a:avLst/>
          </a:prstGeom>
          <a:noFill/>
        </p:spPr>
        <p:txBody>
          <a:bodyPr wrap="square" rtlCol="0">
            <a:spAutoFit/>
          </a:bodyPr>
          <a:lstStyle/>
          <a:p>
            <a:r>
              <a:rPr lang="en-GB" sz="8000" b="1" dirty="0" smtClean="0">
                <a:solidFill>
                  <a:srgbClr val="FF0000"/>
                </a:solidFill>
              </a:rPr>
              <a:t>SHARK</a:t>
            </a:r>
            <a:endParaRPr lang="en-GB" sz="8000" b="1" dirty="0">
              <a:solidFill>
                <a:srgbClr val="FF0000"/>
              </a:solidFill>
            </a:endParaRPr>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4"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wipe(down)">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wipe(down)">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right)">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barn(inVertical)">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up)">
                                      <p:cBhvr>
                                        <p:cTn id="35" dur="6250"/>
                                        <p:tgtEl>
                                          <p:spTgt spid="3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left)">
                                      <p:cBhvr>
                                        <p:cTn id="40" dur="3000"/>
                                        <p:tgtEl>
                                          <p:spTgt spid="38"/>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3000"/>
                                        <p:tgtEl>
                                          <p:spTgt spid="3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3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p:bldP spid="34" grpId="0"/>
      <p:bldP spid="35" grpId="0"/>
      <p:bldP spid="36" grpId="0"/>
      <p:bldP spid="37"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Characteristics of reptiles</a:t>
            </a:r>
            <a:endParaRPr lang="en-GB" sz="2800" b="1" dirty="0">
              <a:solidFill>
                <a:schemeClr val="accent2">
                  <a:lumMod val="50000"/>
                </a:schemeClr>
              </a:solidFill>
            </a:endParaRPr>
          </a:p>
        </p:txBody>
      </p:sp>
      <p:sp>
        <p:nvSpPr>
          <p:cNvPr id="15" name="TextBox 14"/>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16" name="TextBox 15"/>
          <p:cNvSpPr txBox="1"/>
          <p:nvPr/>
        </p:nvSpPr>
        <p:spPr>
          <a:xfrm>
            <a:off x="901520" y="2369713"/>
            <a:ext cx="2562897" cy="923330"/>
          </a:xfrm>
          <a:prstGeom prst="rect">
            <a:avLst/>
          </a:prstGeom>
          <a:noFill/>
        </p:spPr>
        <p:txBody>
          <a:bodyPr wrap="square" rtlCol="0">
            <a:spAutoFit/>
          </a:bodyPr>
          <a:lstStyle/>
          <a:p>
            <a:r>
              <a:rPr lang="en-GB" sz="3600" b="1" dirty="0" smtClean="0">
                <a:solidFill>
                  <a:srgbClr val="00B0F0"/>
                </a:solidFill>
              </a:rPr>
              <a:t>REPTILES</a:t>
            </a:r>
          </a:p>
          <a:p>
            <a:endParaRPr lang="en-GB" dirty="0"/>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746" y="2163652"/>
            <a:ext cx="4009084" cy="4375919"/>
          </a:xfrm>
          <a:prstGeom prst="rect">
            <a:avLst/>
          </a:prstGeom>
        </p:spPr>
      </p:pic>
      <p:sp>
        <p:nvSpPr>
          <p:cNvPr id="18" name="TextBox 17"/>
          <p:cNvSpPr txBox="1"/>
          <p:nvPr/>
        </p:nvSpPr>
        <p:spPr>
          <a:xfrm>
            <a:off x="8010658" y="5460642"/>
            <a:ext cx="3648475" cy="1107996"/>
          </a:xfrm>
          <a:prstGeom prst="rect">
            <a:avLst/>
          </a:prstGeom>
          <a:noFill/>
        </p:spPr>
        <p:txBody>
          <a:bodyPr wrap="square" rtlCol="0">
            <a:spAutoFit/>
          </a:bodyPr>
          <a:lstStyle/>
          <a:p>
            <a:r>
              <a:rPr lang="en-GB" sz="6600" b="1" dirty="0" smtClean="0">
                <a:solidFill>
                  <a:srgbClr val="FF0000"/>
                </a:solidFill>
              </a:rPr>
              <a:t>PYTHON</a:t>
            </a:r>
            <a:endParaRPr lang="en-GB" sz="6600" b="1" dirty="0">
              <a:solidFill>
                <a:srgbClr val="FF0000"/>
              </a:solidFill>
            </a:endParaRPr>
          </a:p>
        </p:txBody>
      </p:sp>
      <p:sp>
        <p:nvSpPr>
          <p:cNvPr id="19" name="TextBox 18"/>
          <p:cNvSpPr txBox="1"/>
          <p:nvPr/>
        </p:nvSpPr>
        <p:spPr>
          <a:xfrm>
            <a:off x="7547019" y="2134585"/>
            <a:ext cx="2099257" cy="1354217"/>
          </a:xfrm>
          <a:prstGeom prst="rect">
            <a:avLst/>
          </a:prstGeom>
          <a:noFill/>
        </p:spPr>
        <p:txBody>
          <a:bodyPr wrap="square" rtlCol="0">
            <a:spAutoFit/>
          </a:bodyPr>
          <a:lstStyle/>
          <a:p>
            <a:r>
              <a:rPr lang="en-GB" sz="3200" i="1" dirty="0" smtClean="0">
                <a:latin typeface="18thCentury" pitchFamily="2" charset="0"/>
              </a:rPr>
              <a:t>Example of a reptile.</a:t>
            </a:r>
          </a:p>
          <a:p>
            <a:endParaRPr lang="en-GB" dirty="0"/>
          </a:p>
        </p:txBody>
      </p:sp>
      <p:sp>
        <p:nvSpPr>
          <p:cNvPr id="20" name="TextBox 19"/>
          <p:cNvSpPr txBox="1"/>
          <p:nvPr/>
        </p:nvSpPr>
        <p:spPr>
          <a:xfrm>
            <a:off x="1803469" y="2838017"/>
            <a:ext cx="5061397" cy="3831818"/>
          </a:xfrm>
          <a:prstGeom prst="rect">
            <a:avLst/>
          </a:prstGeom>
          <a:noFill/>
        </p:spPr>
        <p:txBody>
          <a:bodyPr wrap="square" rtlCol="0">
            <a:spAutoFit/>
          </a:bodyPr>
          <a:lstStyle/>
          <a:p>
            <a:pPr marL="342900" indent="-342900">
              <a:lnSpc>
                <a:spcPct val="150000"/>
              </a:lnSpc>
              <a:buFont typeface="+mj-lt"/>
              <a:buAutoNum type="alphaLcParenR"/>
            </a:pPr>
            <a:r>
              <a:rPr lang="en-GB" dirty="0" smtClean="0">
                <a:solidFill>
                  <a:schemeClr val="accent2">
                    <a:lumMod val="50000"/>
                  </a:schemeClr>
                </a:solidFill>
              </a:rPr>
              <a:t>Reptiles have a backbone.</a:t>
            </a:r>
          </a:p>
          <a:p>
            <a:pPr marL="342900" indent="-342900">
              <a:lnSpc>
                <a:spcPct val="150000"/>
              </a:lnSpc>
              <a:buFont typeface="+mj-lt"/>
              <a:buAutoNum type="alphaLcParenR"/>
            </a:pPr>
            <a:r>
              <a:rPr lang="en-GB" dirty="0" smtClean="0">
                <a:solidFill>
                  <a:schemeClr val="accent2">
                    <a:lumMod val="50000"/>
                  </a:schemeClr>
                </a:solidFill>
              </a:rPr>
              <a:t>They are cold blooded. Their body temperature changes with the environment, cold at night and warm during the day.</a:t>
            </a:r>
          </a:p>
          <a:p>
            <a:pPr marL="342900" indent="-342900">
              <a:lnSpc>
                <a:spcPct val="150000"/>
              </a:lnSpc>
              <a:buFont typeface="+mj-lt"/>
              <a:buAutoNum type="alphaLcParenR"/>
            </a:pPr>
            <a:r>
              <a:rPr lang="en-GB" dirty="0" smtClean="0">
                <a:solidFill>
                  <a:schemeClr val="accent2">
                    <a:lumMod val="50000"/>
                  </a:schemeClr>
                </a:solidFill>
              </a:rPr>
              <a:t>Their body is covered with scales.</a:t>
            </a:r>
          </a:p>
          <a:p>
            <a:pPr marL="342900" indent="-342900">
              <a:lnSpc>
                <a:spcPct val="150000"/>
              </a:lnSpc>
              <a:buFont typeface="+mj-lt"/>
              <a:buAutoNum type="alphaLcParenR"/>
            </a:pPr>
            <a:r>
              <a:rPr lang="en-GB" dirty="0" smtClean="0">
                <a:solidFill>
                  <a:schemeClr val="accent2">
                    <a:lumMod val="50000"/>
                  </a:schemeClr>
                </a:solidFill>
              </a:rPr>
              <a:t>Reptiles live on land and in water.</a:t>
            </a:r>
          </a:p>
          <a:p>
            <a:pPr marL="342900" indent="-342900">
              <a:lnSpc>
                <a:spcPct val="150000"/>
              </a:lnSpc>
              <a:buFont typeface="+mj-lt"/>
              <a:buAutoNum type="alphaLcParenR"/>
            </a:pPr>
            <a:r>
              <a:rPr lang="en-GB" dirty="0" smtClean="0">
                <a:solidFill>
                  <a:schemeClr val="accent2">
                    <a:lumMod val="50000"/>
                  </a:schemeClr>
                </a:solidFill>
              </a:rPr>
              <a:t>They breath through the lungs. </a:t>
            </a:r>
          </a:p>
          <a:p>
            <a:pPr marL="342900" indent="-342900">
              <a:lnSpc>
                <a:spcPct val="150000"/>
              </a:lnSpc>
              <a:buFont typeface="+mj-lt"/>
              <a:buAutoNum type="alphaLcParenR"/>
            </a:pPr>
            <a:r>
              <a:rPr lang="en-GB" dirty="0" smtClean="0">
                <a:solidFill>
                  <a:schemeClr val="accent2">
                    <a:lumMod val="50000"/>
                  </a:schemeClr>
                </a:solidFill>
              </a:rPr>
              <a:t>Most of them lay eggs and hatch into young ones.</a:t>
            </a:r>
            <a:endParaRPr lang="en-GB" dirty="0">
              <a:solidFill>
                <a:schemeClr val="accent2">
                  <a:lumMod val="50000"/>
                </a:schemeClr>
              </a:solidFill>
            </a:endParaRPr>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up)">
                                      <p:cBhvr>
                                        <p:cTn id="38" dur="6000"/>
                                        <p:tgtEl>
                                          <p:spTgt spid="20"/>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3000"/>
                                        <p:tgtEl>
                                          <p:spTgt spid="1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up)">
                                      <p:cBhvr>
                                        <p:cTn id="46" dur="3000"/>
                                        <p:tgtEl>
                                          <p:spTgt spid="1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3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P spid="18"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4" name="Group 33"/>
          <p:cNvGrpSpPr/>
          <p:nvPr/>
        </p:nvGrpSpPr>
        <p:grpSpPr>
          <a:xfrm>
            <a:off x="515155" y="83712"/>
            <a:ext cx="11676845" cy="1120462"/>
            <a:chOff x="515155" y="83712"/>
            <a:chExt cx="11676845" cy="1120462"/>
          </a:xfrm>
        </p:grpSpPr>
        <p:sp>
          <p:nvSpPr>
            <p:cNvPr id="35" name="Rectangle 34"/>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p:cNvGrpSpPr/>
          <p:nvPr/>
        </p:nvGrpSpPr>
        <p:grpSpPr>
          <a:xfrm>
            <a:off x="515155" y="1287886"/>
            <a:ext cx="11075831" cy="437883"/>
            <a:chOff x="515155" y="1287886"/>
            <a:chExt cx="11075831" cy="437883"/>
          </a:xfrm>
        </p:grpSpPr>
        <p:sp>
          <p:nvSpPr>
            <p:cNvPr id="38" name="Rectangle 37"/>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9" name="Straight Connector 38"/>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40" name="Rounded Rectangle 39"/>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42" name="Group 41"/>
          <p:cNvGrpSpPr/>
          <p:nvPr/>
        </p:nvGrpSpPr>
        <p:grpSpPr>
          <a:xfrm>
            <a:off x="1037554" y="95709"/>
            <a:ext cx="7455493" cy="1077077"/>
            <a:chOff x="1096313" y="110983"/>
            <a:chExt cx="7020389" cy="1048791"/>
          </a:xfrm>
        </p:grpSpPr>
        <p:sp>
          <p:nvSpPr>
            <p:cNvPr id="43" name="TextBox 42"/>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44" name="TextBox 43"/>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45" name="TextBox 44"/>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Characteristics of reptiles</a:t>
            </a:r>
            <a:endParaRPr lang="en-GB" sz="2800" b="1" dirty="0">
              <a:solidFill>
                <a:schemeClr val="accent2">
                  <a:lumMod val="50000"/>
                </a:schemeClr>
              </a:solidFill>
            </a:endParaRPr>
          </a:p>
        </p:txBody>
      </p:sp>
      <p:sp>
        <p:nvSpPr>
          <p:cNvPr id="46" name="TextBox 45"/>
          <p:cNvSpPr txBox="1"/>
          <p:nvPr/>
        </p:nvSpPr>
        <p:spPr>
          <a:xfrm>
            <a:off x="8281117" y="307960"/>
            <a:ext cx="2807594"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1.2 Animals </a:t>
            </a:r>
            <a:endParaRPr lang="en-GB" sz="3600" dirty="0">
              <a:solidFill>
                <a:schemeClr val="bg1"/>
              </a:solidFill>
              <a:latin typeface="AR BERKLEY" panose="02000000000000000000" pitchFamily="2" charset="0"/>
            </a:endParaRPr>
          </a:p>
        </p:txBody>
      </p:sp>
      <p:sp>
        <p:nvSpPr>
          <p:cNvPr id="47" name="TextBox 46"/>
          <p:cNvSpPr txBox="1"/>
          <p:nvPr/>
        </p:nvSpPr>
        <p:spPr>
          <a:xfrm>
            <a:off x="901520" y="2369713"/>
            <a:ext cx="2562897" cy="923330"/>
          </a:xfrm>
          <a:prstGeom prst="rect">
            <a:avLst/>
          </a:prstGeom>
          <a:noFill/>
        </p:spPr>
        <p:txBody>
          <a:bodyPr wrap="square" rtlCol="0">
            <a:spAutoFit/>
          </a:bodyPr>
          <a:lstStyle/>
          <a:p>
            <a:r>
              <a:rPr lang="en-GB" sz="3600" b="1" dirty="0" smtClean="0">
                <a:solidFill>
                  <a:srgbClr val="00B0F0"/>
                </a:solidFill>
              </a:rPr>
              <a:t>REPTILES</a:t>
            </a:r>
          </a:p>
          <a:p>
            <a:endParaRPr lang="en-GB" dirty="0"/>
          </a:p>
        </p:txBody>
      </p:sp>
      <p:pic>
        <p:nvPicPr>
          <p:cNvPr id="48" name="Picture 4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69746" y="2163652"/>
            <a:ext cx="4009084" cy="4375919"/>
          </a:xfrm>
          <a:prstGeom prst="rect">
            <a:avLst/>
          </a:prstGeom>
        </p:spPr>
      </p:pic>
      <p:sp>
        <p:nvSpPr>
          <p:cNvPr id="49" name="TextBox 48"/>
          <p:cNvSpPr txBox="1"/>
          <p:nvPr/>
        </p:nvSpPr>
        <p:spPr>
          <a:xfrm>
            <a:off x="8010658" y="5460642"/>
            <a:ext cx="3648475" cy="1107996"/>
          </a:xfrm>
          <a:prstGeom prst="rect">
            <a:avLst/>
          </a:prstGeom>
          <a:noFill/>
        </p:spPr>
        <p:txBody>
          <a:bodyPr wrap="square" rtlCol="0">
            <a:spAutoFit/>
          </a:bodyPr>
          <a:lstStyle/>
          <a:p>
            <a:r>
              <a:rPr lang="en-GB" sz="6600" b="1" dirty="0" smtClean="0">
                <a:solidFill>
                  <a:srgbClr val="FF0000"/>
                </a:solidFill>
              </a:rPr>
              <a:t>PYTHON</a:t>
            </a:r>
            <a:endParaRPr lang="en-GB" sz="6600" b="1" dirty="0">
              <a:solidFill>
                <a:srgbClr val="FF0000"/>
              </a:solidFill>
            </a:endParaRPr>
          </a:p>
        </p:txBody>
      </p:sp>
      <p:sp>
        <p:nvSpPr>
          <p:cNvPr id="50" name="TextBox 49"/>
          <p:cNvSpPr txBox="1"/>
          <p:nvPr/>
        </p:nvSpPr>
        <p:spPr>
          <a:xfrm>
            <a:off x="7547019" y="2134585"/>
            <a:ext cx="2099257" cy="1354217"/>
          </a:xfrm>
          <a:prstGeom prst="rect">
            <a:avLst/>
          </a:prstGeom>
          <a:noFill/>
        </p:spPr>
        <p:txBody>
          <a:bodyPr wrap="square" rtlCol="0">
            <a:spAutoFit/>
          </a:bodyPr>
          <a:lstStyle/>
          <a:p>
            <a:r>
              <a:rPr lang="en-GB" sz="3200" i="1" dirty="0" smtClean="0">
                <a:latin typeface="18thCentury" pitchFamily="2" charset="0"/>
              </a:rPr>
              <a:t>Example of a reptile.</a:t>
            </a:r>
          </a:p>
          <a:p>
            <a:endParaRPr lang="en-GB" dirty="0"/>
          </a:p>
        </p:txBody>
      </p:sp>
      <p:sp>
        <p:nvSpPr>
          <p:cNvPr id="51" name="TextBox 50"/>
          <p:cNvSpPr txBox="1"/>
          <p:nvPr/>
        </p:nvSpPr>
        <p:spPr>
          <a:xfrm>
            <a:off x="1803469" y="2838017"/>
            <a:ext cx="5061397" cy="3831818"/>
          </a:xfrm>
          <a:prstGeom prst="rect">
            <a:avLst/>
          </a:prstGeom>
          <a:noFill/>
        </p:spPr>
        <p:txBody>
          <a:bodyPr wrap="square" rtlCol="0">
            <a:spAutoFit/>
          </a:bodyPr>
          <a:lstStyle/>
          <a:p>
            <a:pPr marL="342900" indent="-342900">
              <a:lnSpc>
                <a:spcPct val="150000"/>
              </a:lnSpc>
              <a:buFont typeface="+mj-lt"/>
              <a:buAutoNum type="alphaLcParenR"/>
            </a:pPr>
            <a:r>
              <a:rPr lang="en-GB" dirty="0" smtClean="0">
                <a:solidFill>
                  <a:schemeClr val="accent2">
                    <a:lumMod val="50000"/>
                  </a:schemeClr>
                </a:solidFill>
              </a:rPr>
              <a:t>Reptiles have a backbone.</a:t>
            </a:r>
          </a:p>
          <a:p>
            <a:pPr marL="342900" indent="-342900">
              <a:lnSpc>
                <a:spcPct val="150000"/>
              </a:lnSpc>
              <a:buFont typeface="+mj-lt"/>
              <a:buAutoNum type="alphaLcParenR"/>
            </a:pPr>
            <a:r>
              <a:rPr lang="en-GB" dirty="0" smtClean="0">
                <a:solidFill>
                  <a:schemeClr val="accent2">
                    <a:lumMod val="50000"/>
                  </a:schemeClr>
                </a:solidFill>
              </a:rPr>
              <a:t>They are cold blooded. Their body temperature changes with the environment, cold at night and warm during the day.</a:t>
            </a:r>
          </a:p>
          <a:p>
            <a:pPr marL="342900" indent="-342900">
              <a:lnSpc>
                <a:spcPct val="150000"/>
              </a:lnSpc>
              <a:buFont typeface="+mj-lt"/>
              <a:buAutoNum type="alphaLcParenR"/>
            </a:pPr>
            <a:r>
              <a:rPr lang="en-GB" dirty="0" smtClean="0">
                <a:solidFill>
                  <a:schemeClr val="accent2">
                    <a:lumMod val="50000"/>
                  </a:schemeClr>
                </a:solidFill>
              </a:rPr>
              <a:t>Their body is covered with scales.</a:t>
            </a:r>
          </a:p>
          <a:p>
            <a:pPr marL="342900" indent="-342900">
              <a:lnSpc>
                <a:spcPct val="150000"/>
              </a:lnSpc>
              <a:buFont typeface="+mj-lt"/>
              <a:buAutoNum type="alphaLcParenR"/>
            </a:pPr>
            <a:r>
              <a:rPr lang="en-GB" dirty="0" smtClean="0">
                <a:solidFill>
                  <a:schemeClr val="accent2">
                    <a:lumMod val="50000"/>
                  </a:schemeClr>
                </a:solidFill>
              </a:rPr>
              <a:t>Reptiles live on land and in water.</a:t>
            </a:r>
          </a:p>
          <a:p>
            <a:pPr marL="342900" indent="-342900">
              <a:lnSpc>
                <a:spcPct val="150000"/>
              </a:lnSpc>
              <a:buFont typeface="+mj-lt"/>
              <a:buAutoNum type="alphaLcParenR"/>
            </a:pPr>
            <a:r>
              <a:rPr lang="en-GB" dirty="0" smtClean="0">
                <a:solidFill>
                  <a:schemeClr val="accent2">
                    <a:lumMod val="50000"/>
                  </a:schemeClr>
                </a:solidFill>
              </a:rPr>
              <a:t>They breath through the lungs. </a:t>
            </a:r>
          </a:p>
          <a:p>
            <a:pPr marL="342900" indent="-342900">
              <a:lnSpc>
                <a:spcPct val="150000"/>
              </a:lnSpc>
              <a:buFont typeface="+mj-lt"/>
              <a:buAutoNum type="alphaLcParenR"/>
            </a:pPr>
            <a:r>
              <a:rPr lang="en-GB" dirty="0" smtClean="0">
                <a:solidFill>
                  <a:schemeClr val="accent2">
                    <a:lumMod val="50000"/>
                  </a:schemeClr>
                </a:solidFill>
              </a:rPr>
              <a:t>Most of them lay eggs and hatch into young ones.</a:t>
            </a:r>
            <a:endParaRPr lang="en-GB" dirty="0">
              <a:solidFill>
                <a:schemeClr val="accent2">
                  <a:lumMod val="50000"/>
                </a:schemeClr>
              </a:solidFill>
            </a:endParaRPr>
          </a:p>
        </p:txBody>
      </p:sp>
    </p:spTree>
    <p:extLst>
      <p:ext uri="{BB962C8B-B14F-4D97-AF65-F5344CB8AC3E}">
        <p14:creationId xmlns:p14="http://schemas.microsoft.com/office/powerpoint/2010/main" val="218205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par>
                                <p:cTn id="8" presetID="22" presetClass="entr" presetSubtype="4"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wipe(down)">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45"/>
                                        </p:tgtEl>
                                        <p:attrNameLst>
                                          <p:attrName>style.visibility</p:attrName>
                                        </p:attrNameLst>
                                      </p:cBhvr>
                                      <p:to>
                                        <p:strVal val="visible"/>
                                      </p:to>
                                    </p:set>
                                    <p:animEffect transition="in" filter="wipe(down)">
                                      <p:cBhvr>
                                        <p:cTn id="20" dur="500"/>
                                        <p:tgtEl>
                                          <p:spTgt spid="45"/>
                                        </p:tgtEl>
                                      </p:cBhvr>
                                    </p:animEffect>
                                  </p:childTnLst>
                                </p:cTn>
                              </p:par>
                              <p:par>
                                <p:cTn id="21" presetID="22" presetClass="entr" presetSubtype="4"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down)">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righ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barn(inVertical)">
                                      <p:cBhvr>
                                        <p:cTn id="33" dur="500"/>
                                        <p:tgtEl>
                                          <p:spTgt spid="47"/>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60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up)">
                                      <p:cBhvr>
                                        <p:cTn id="43" dur="3000"/>
                                        <p:tgtEl>
                                          <p:spTgt spid="4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wipe(up)">
                                      <p:cBhvr>
                                        <p:cTn id="46" dur="3000"/>
                                        <p:tgtEl>
                                          <p:spTgt spid="5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wipe(up)">
                                      <p:cBhvr>
                                        <p:cTn id="49" dur="30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5" grpId="0"/>
      <p:bldP spid="46" grpId="0"/>
      <p:bldP spid="47" grpId="0"/>
      <p:bldP spid="49" grpId="0"/>
      <p:bldP spid="50" grpId="0"/>
      <p:bldP spid="5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5" name="Group 24"/>
          <p:cNvGrpSpPr/>
          <p:nvPr/>
        </p:nvGrpSpPr>
        <p:grpSpPr>
          <a:xfrm>
            <a:off x="515155" y="83712"/>
            <a:ext cx="11676845" cy="1120462"/>
            <a:chOff x="515155" y="83712"/>
            <a:chExt cx="11676845" cy="1120462"/>
          </a:xfrm>
        </p:grpSpPr>
        <p:sp>
          <p:nvSpPr>
            <p:cNvPr id="26" name="Rectangle 2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p:cNvGrpSpPr/>
          <p:nvPr/>
        </p:nvGrpSpPr>
        <p:grpSpPr>
          <a:xfrm>
            <a:off x="515155" y="1287886"/>
            <a:ext cx="11075831" cy="437883"/>
            <a:chOff x="515155" y="1287886"/>
            <a:chExt cx="11075831" cy="437883"/>
          </a:xfrm>
        </p:grpSpPr>
        <p:sp>
          <p:nvSpPr>
            <p:cNvPr id="29" name="Rectangle 2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31" name="Rounded Rectangle 30"/>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33" name="Group 32"/>
          <p:cNvGrpSpPr/>
          <p:nvPr/>
        </p:nvGrpSpPr>
        <p:grpSpPr>
          <a:xfrm>
            <a:off x="1037554" y="95709"/>
            <a:ext cx="7455493" cy="1077077"/>
            <a:chOff x="1096313" y="110983"/>
            <a:chExt cx="7020389" cy="1048791"/>
          </a:xfrm>
        </p:grpSpPr>
        <p:sp>
          <p:nvSpPr>
            <p:cNvPr id="34" name="TextBox 33"/>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35" name="TextBox 34"/>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36" name="TextBox 35"/>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Sense organs</a:t>
            </a:r>
            <a:endParaRPr lang="en-GB" sz="2800" b="1" dirty="0">
              <a:solidFill>
                <a:schemeClr val="accent2">
                  <a:lumMod val="50000"/>
                </a:schemeClr>
              </a:solidFill>
            </a:endParaRPr>
          </a:p>
        </p:txBody>
      </p:sp>
      <p:sp>
        <p:nvSpPr>
          <p:cNvPr id="37" name="TextBox 36"/>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sp>
        <p:nvSpPr>
          <p:cNvPr id="38" name="TextBox 37"/>
          <p:cNvSpPr txBox="1"/>
          <p:nvPr/>
        </p:nvSpPr>
        <p:spPr>
          <a:xfrm>
            <a:off x="708339" y="2071111"/>
            <a:ext cx="5293217" cy="461665"/>
          </a:xfrm>
          <a:prstGeom prst="rect">
            <a:avLst/>
          </a:prstGeom>
          <a:noFill/>
        </p:spPr>
        <p:txBody>
          <a:bodyPr wrap="square" rtlCol="0">
            <a:spAutoFit/>
          </a:bodyPr>
          <a:lstStyle/>
          <a:p>
            <a:r>
              <a:rPr lang="en-GB" sz="2400" b="1" dirty="0" smtClean="0">
                <a:solidFill>
                  <a:srgbClr val="00B0F0"/>
                </a:solidFill>
              </a:rPr>
              <a:t>Human being have 5 main sense organs.</a:t>
            </a:r>
            <a:endParaRPr lang="en-GB" sz="2400" b="1" dirty="0">
              <a:solidFill>
                <a:srgbClr val="00B0F0"/>
              </a:solidFill>
            </a:endParaRPr>
          </a:p>
        </p:txBody>
      </p:sp>
      <p:sp>
        <p:nvSpPr>
          <p:cNvPr id="39" name="TextBox 38"/>
          <p:cNvSpPr txBox="1"/>
          <p:nvPr/>
        </p:nvSpPr>
        <p:spPr>
          <a:xfrm>
            <a:off x="1352281" y="2626045"/>
            <a:ext cx="3258355" cy="369332"/>
          </a:xfrm>
          <a:prstGeom prst="rect">
            <a:avLst/>
          </a:prstGeom>
          <a:noFill/>
        </p:spPr>
        <p:txBody>
          <a:bodyPr wrap="square" rtlCol="0">
            <a:spAutoFit/>
          </a:bodyPr>
          <a:lstStyle/>
          <a:p>
            <a:r>
              <a:rPr lang="en-GB" dirty="0" smtClean="0"/>
              <a:t>They include;</a:t>
            </a:r>
            <a:endParaRPr lang="en-GB" dirty="0"/>
          </a:p>
        </p:txBody>
      </p:sp>
      <p:pic>
        <p:nvPicPr>
          <p:cNvPr id="40" name="Picture 3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7892" y="5134626"/>
            <a:ext cx="2562762" cy="1440052"/>
          </a:xfrm>
          <a:prstGeom prst="rect">
            <a:avLst/>
          </a:prstGeom>
        </p:spPr>
      </p:pic>
      <p:pic>
        <p:nvPicPr>
          <p:cNvPr id="41" name="Picture 4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1024" y="2995377"/>
            <a:ext cx="3229954" cy="1965398"/>
          </a:xfrm>
          <a:prstGeom prst="rect">
            <a:avLst/>
          </a:prstGeom>
        </p:spPr>
      </p:pic>
      <p:pic>
        <p:nvPicPr>
          <p:cNvPr id="42" name="Picture 4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55" y="2995377"/>
            <a:ext cx="3245475" cy="1965398"/>
          </a:xfrm>
          <a:prstGeom prst="rect">
            <a:avLst/>
          </a:prstGeom>
        </p:spPr>
      </p:pic>
      <p:pic>
        <p:nvPicPr>
          <p:cNvPr id="43" name="Picture 4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65205" y="2995377"/>
            <a:ext cx="3284255" cy="1965398"/>
          </a:xfrm>
          <a:prstGeom prst="rect">
            <a:avLst/>
          </a:prstGeom>
        </p:spPr>
      </p:pic>
      <p:pic>
        <p:nvPicPr>
          <p:cNvPr id="44" name="Picture 43"/>
          <p:cNvPicPr>
            <a:picLocks noChangeAspect="1"/>
          </p:cNvPicPr>
          <p:nvPr/>
        </p:nvPicPr>
        <p:blipFill rotWithShape="1">
          <a:blip r:embed="rId6">
            <a:extLst>
              <a:ext uri="{28A0092B-C50C-407E-A947-70E740481C1C}">
                <a14:useLocalDpi xmlns:a14="http://schemas.microsoft.com/office/drawing/2010/main" val="0"/>
              </a:ext>
            </a:extLst>
          </a:blip>
          <a:srcRect b="9074"/>
          <a:stretch/>
        </p:blipFill>
        <p:spPr>
          <a:xfrm>
            <a:off x="6658241" y="5161588"/>
            <a:ext cx="2562762" cy="1440052"/>
          </a:xfrm>
          <a:prstGeom prst="rect">
            <a:avLst/>
          </a:prstGeom>
        </p:spPr>
      </p:pic>
      <p:sp>
        <p:nvSpPr>
          <p:cNvPr id="45" name="TextBox 44"/>
          <p:cNvSpPr txBox="1"/>
          <p:nvPr/>
        </p:nvSpPr>
        <p:spPr>
          <a:xfrm>
            <a:off x="1083432" y="4410344"/>
            <a:ext cx="2149163" cy="646331"/>
          </a:xfrm>
          <a:prstGeom prst="rect">
            <a:avLst/>
          </a:prstGeom>
          <a:noFill/>
        </p:spPr>
        <p:txBody>
          <a:bodyPr wrap="square" rtlCol="0">
            <a:spAutoFit/>
          </a:bodyPr>
          <a:lstStyle/>
          <a:p>
            <a:r>
              <a:rPr lang="en-GB" sz="3600" b="1" dirty="0" smtClean="0">
                <a:solidFill>
                  <a:srgbClr val="FF0000"/>
                </a:solidFill>
              </a:rPr>
              <a:t>The eyes</a:t>
            </a:r>
            <a:endParaRPr lang="en-GB" sz="3600" b="1" dirty="0">
              <a:solidFill>
                <a:srgbClr val="FF0000"/>
              </a:solidFill>
            </a:endParaRPr>
          </a:p>
        </p:txBody>
      </p:sp>
      <p:sp>
        <p:nvSpPr>
          <p:cNvPr id="46" name="TextBox 45"/>
          <p:cNvSpPr txBox="1"/>
          <p:nvPr/>
        </p:nvSpPr>
        <p:spPr>
          <a:xfrm>
            <a:off x="5039933" y="4357516"/>
            <a:ext cx="2202288" cy="646331"/>
          </a:xfrm>
          <a:prstGeom prst="rect">
            <a:avLst/>
          </a:prstGeom>
          <a:noFill/>
        </p:spPr>
        <p:txBody>
          <a:bodyPr wrap="square" rtlCol="0">
            <a:spAutoFit/>
          </a:bodyPr>
          <a:lstStyle/>
          <a:p>
            <a:r>
              <a:rPr lang="en-GB" sz="3600" b="1" dirty="0" smtClean="0">
                <a:solidFill>
                  <a:srgbClr val="FF0000"/>
                </a:solidFill>
              </a:rPr>
              <a:t>The ear</a:t>
            </a:r>
            <a:endParaRPr lang="en-GB" sz="3600" b="1" dirty="0">
              <a:solidFill>
                <a:srgbClr val="FF0000"/>
              </a:solidFill>
            </a:endParaRPr>
          </a:p>
        </p:txBody>
      </p:sp>
      <p:sp>
        <p:nvSpPr>
          <p:cNvPr id="47" name="TextBox 46"/>
          <p:cNvSpPr txBox="1"/>
          <p:nvPr/>
        </p:nvSpPr>
        <p:spPr>
          <a:xfrm>
            <a:off x="8828467" y="4410344"/>
            <a:ext cx="2279561" cy="646331"/>
          </a:xfrm>
          <a:prstGeom prst="rect">
            <a:avLst/>
          </a:prstGeom>
          <a:noFill/>
        </p:spPr>
        <p:txBody>
          <a:bodyPr wrap="square" rtlCol="0">
            <a:spAutoFit/>
          </a:bodyPr>
          <a:lstStyle/>
          <a:p>
            <a:r>
              <a:rPr lang="en-GB" sz="3600" b="1" dirty="0" smtClean="0">
                <a:solidFill>
                  <a:srgbClr val="FF0000"/>
                </a:solidFill>
              </a:rPr>
              <a:t>The nose</a:t>
            </a:r>
            <a:endParaRPr lang="en-GB" sz="3600" b="1" dirty="0">
              <a:solidFill>
                <a:srgbClr val="FF0000"/>
              </a:solidFill>
            </a:endParaRPr>
          </a:p>
        </p:txBody>
      </p:sp>
      <p:sp>
        <p:nvSpPr>
          <p:cNvPr id="48" name="TextBox 47"/>
          <p:cNvSpPr txBox="1"/>
          <p:nvPr/>
        </p:nvSpPr>
        <p:spPr>
          <a:xfrm>
            <a:off x="2469457" y="6052576"/>
            <a:ext cx="1899633" cy="646331"/>
          </a:xfrm>
          <a:prstGeom prst="rect">
            <a:avLst/>
          </a:prstGeom>
          <a:noFill/>
        </p:spPr>
        <p:txBody>
          <a:bodyPr wrap="square" rtlCol="0">
            <a:spAutoFit/>
          </a:bodyPr>
          <a:lstStyle/>
          <a:p>
            <a:r>
              <a:rPr lang="en-GB" sz="3600" b="1" dirty="0" smtClean="0">
                <a:solidFill>
                  <a:srgbClr val="FF0000"/>
                </a:solidFill>
              </a:rPr>
              <a:t>The skin</a:t>
            </a:r>
            <a:endParaRPr lang="en-GB" sz="3600" b="1" dirty="0">
              <a:solidFill>
                <a:srgbClr val="FF0000"/>
              </a:solidFill>
            </a:endParaRPr>
          </a:p>
        </p:txBody>
      </p:sp>
      <p:sp>
        <p:nvSpPr>
          <p:cNvPr id="49" name="TextBox 48"/>
          <p:cNvSpPr txBox="1"/>
          <p:nvPr/>
        </p:nvSpPr>
        <p:spPr>
          <a:xfrm>
            <a:off x="6722841" y="6095648"/>
            <a:ext cx="3026535" cy="646331"/>
          </a:xfrm>
          <a:prstGeom prst="rect">
            <a:avLst/>
          </a:prstGeom>
          <a:noFill/>
        </p:spPr>
        <p:txBody>
          <a:bodyPr wrap="square" rtlCol="0">
            <a:spAutoFit/>
          </a:bodyPr>
          <a:lstStyle/>
          <a:p>
            <a:r>
              <a:rPr lang="en-GB" sz="3600" b="1" dirty="0" smtClean="0">
                <a:solidFill>
                  <a:srgbClr val="FF0000"/>
                </a:solidFill>
              </a:rPr>
              <a:t>The tongue</a:t>
            </a:r>
            <a:endParaRPr lang="en-GB" sz="3600" b="1" dirty="0">
              <a:solidFill>
                <a:srgbClr val="FF0000"/>
              </a:solidFill>
            </a:endParaRPr>
          </a:p>
        </p:txBody>
      </p:sp>
      <p:sp>
        <p:nvSpPr>
          <p:cNvPr id="50" name="TextBox 49"/>
          <p:cNvSpPr txBox="1"/>
          <p:nvPr/>
        </p:nvSpPr>
        <p:spPr>
          <a:xfrm>
            <a:off x="515155" y="2995377"/>
            <a:ext cx="386365" cy="369332"/>
          </a:xfrm>
          <a:prstGeom prst="rect">
            <a:avLst/>
          </a:prstGeom>
          <a:solidFill>
            <a:srgbClr val="FF0000"/>
          </a:solidFill>
        </p:spPr>
        <p:txBody>
          <a:bodyPr wrap="square" rtlCol="0">
            <a:spAutoFit/>
          </a:bodyPr>
          <a:lstStyle/>
          <a:p>
            <a:r>
              <a:rPr lang="en-GB" b="1" dirty="0">
                <a:solidFill>
                  <a:schemeClr val="bg1"/>
                </a:solidFill>
              </a:rPr>
              <a:t>A</a:t>
            </a:r>
          </a:p>
        </p:txBody>
      </p:sp>
      <p:sp>
        <p:nvSpPr>
          <p:cNvPr id="51" name="TextBox 50"/>
          <p:cNvSpPr txBox="1"/>
          <p:nvPr/>
        </p:nvSpPr>
        <p:spPr>
          <a:xfrm>
            <a:off x="8178084" y="2998862"/>
            <a:ext cx="386365" cy="369332"/>
          </a:xfrm>
          <a:prstGeom prst="rect">
            <a:avLst/>
          </a:prstGeom>
          <a:solidFill>
            <a:srgbClr val="FF0000"/>
          </a:solidFill>
        </p:spPr>
        <p:txBody>
          <a:bodyPr wrap="square" rtlCol="0">
            <a:spAutoFit/>
          </a:bodyPr>
          <a:lstStyle/>
          <a:p>
            <a:r>
              <a:rPr lang="en-GB" b="1" dirty="0" smtClean="0">
                <a:solidFill>
                  <a:schemeClr val="bg1"/>
                </a:solidFill>
              </a:rPr>
              <a:t>C</a:t>
            </a:r>
            <a:endParaRPr lang="en-GB" b="1" dirty="0">
              <a:solidFill>
                <a:schemeClr val="bg1"/>
              </a:solidFill>
            </a:endParaRPr>
          </a:p>
        </p:txBody>
      </p:sp>
      <p:sp>
        <p:nvSpPr>
          <p:cNvPr id="52" name="TextBox 51"/>
          <p:cNvSpPr txBox="1"/>
          <p:nvPr/>
        </p:nvSpPr>
        <p:spPr>
          <a:xfrm>
            <a:off x="6668902" y="5123824"/>
            <a:ext cx="386365" cy="369332"/>
          </a:xfrm>
          <a:prstGeom prst="rect">
            <a:avLst/>
          </a:prstGeom>
          <a:solidFill>
            <a:srgbClr val="FF0000"/>
          </a:solidFill>
        </p:spPr>
        <p:txBody>
          <a:bodyPr wrap="square" rtlCol="0">
            <a:spAutoFit/>
          </a:bodyPr>
          <a:lstStyle/>
          <a:p>
            <a:r>
              <a:rPr lang="en-GB" b="1" dirty="0" smtClean="0">
                <a:solidFill>
                  <a:schemeClr val="bg1"/>
                </a:solidFill>
              </a:rPr>
              <a:t>E</a:t>
            </a:r>
            <a:endParaRPr lang="en-GB" b="1" dirty="0">
              <a:solidFill>
                <a:schemeClr val="bg1"/>
              </a:solidFill>
            </a:endParaRPr>
          </a:p>
        </p:txBody>
      </p:sp>
      <p:sp>
        <p:nvSpPr>
          <p:cNvPr id="53" name="TextBox 52"/>
          <p:cNvSpPr txBox="1"/>
          <p:nvPr/>
        </p:nvSpPr>
        <p:spPr>
          <a:xfrm>
            <a:off x="4481024" y="2998862"/>
            <a:ext cx="386365" cy="369332"/>
          </a:xfrm>
          <a:prstGeom prst="rect">
            <a:avLst/>
          </a:prstGeom>
          <a:solidFill>
            <a:srgbClr val="FF0000"/>
          </a:solidFill>
        </p:spPr>
        <p:txBody>
          <a:bodyPr wrap="square" rtlCol="0">
            <a:spAutoFit/>
          </a:bodyPr>
          <a:lstStyle/>
          <a:p>
            <a:r>
              <a:rPr lang="en-GB" b="1" dirty="0" smtClean="0">
                <a:solidFill>
                  <a:schemeClr val="bg1"/>
                </a:solidFill>
              </a:rPr>
              <a:t>B</a:t>
            </a:r>
            <a:endParaRPr lang="en-GB" b="1" dirty="0">
              <a:solidFill>
                <a:schemeClr val="bg1"/>
              </a:solidFill>
            </a:endParaRPr>
          </a:p>
        </p:txBody>
      </p:sp>
      <p:sp>
        <p:nvSpPr>
          <p:cNvPr id="54" name="TextBox 53"/>
          <p:cNvSpPr txBox="1"/>
          <p:nvPr/>
        </p:nvSpPr>
        <p:spPr>
          <a:xfrm>
            <a:off x="2158013" y="5152973"/>
            <a:ext cx="386365" cy="369332"/>
          </a:xfrm>
          <a:prstGeom prst="rect">
            <a:avLst/>
          </a:prstGeom>
          <a:solidFill>
            <a:srgbClr val="FF0000"/>
          </a:solidFill>
        </p:spPr>
        <p:txBody>
          <a:bodyPr wrap="square" rtlCol="0">
            <a:spAutoFit/>
          </a:bodyPr>
          <a:lstStyle/>
          <a:p>
            <a:r>
              <a:rPr lang="en-GB" b="1" dirty="0" smtClean="0">
                <a:solidFill>
                  <a:schemeClr val="bg1"/>
                </a:solidFill>
              </a:rPr>
              <a:t>D</a:t>
            </a:r>
            <a:endParaRPr lang="en-GB" b="1" dirty="0">
              <a:solidFill>
                <a:schemeClr val="bg1"/>
              </a:solidFill>
            </a:endParaRPr>
          </a:p>
        </p:txBody>
      </p:sp>
    </p:spTree>
    <p:extLst>
      <p:ext uri="{BB962C8B-B14F-4D97-AF65-F5344CB8AC3E}">
        <p14:creationId xmlns:p14="http://schemas.microsoft.com/office/powerpoint/2010/main" val="45852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par>
                                <p:cTn id="8" presetID="22" presetClass="entr" presetSubtype="4"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wipe(down)">
                                      <p:cBhvr>
                                        <p:cTn id="10" dur="500"/>
                                        <p:tgtEl>
                                          <p:spTgt spid="3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down)">
                                      <p:cBhvr>
                                        <p:cTn id="20" dur="500"/>
                                        <p:tgtEl>
                                          <p:spTgt spid="36"/>
                                        </p:tgtEl>
                                      </p:cBhvr>
                                    </p:animEffect>
                                  </p:childTnLst>
                                </p:cTn>
                              </p:par>
                              <p:par>
                                <p:cTn id="21" presetID="22" presetClass="entr" presetSubtype="4"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arn(inVertical)">
                                      <p:cBhvr>
                                        <p:cTn id="33" dur="500"/>
                                        <p:tgtEl>
                                          <p:spTgt spid="38"/>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additive="base">
                                        <p:cTn id="38" dur="500" fill="hold"/>
                                        <p:tgtEl>
                                          <p:spTgt spid="39"/>
                                        </p:tgtEl>
                                        <p:attrNameLst>
                                          <p:attrName>ppt_x</p:attrName>
                                        </p:attrNameLst>
                                      </p:cBhvr>
                                      <p:tavLst>
                                        <p:tav tm="0">
                                          <p:val>
                                            <p:strVal val="#ppt_x"/>
                                          </p:val>
                                        </p:tav>
                                        <p:tav tm="100000">
                                          <p:val>
                                            <p:strVal val="#ppt_x"/>
                                          </p:val>
                                        </p:tav>
                                      </p:tavLst>
                                    </p:anim>
                                    <p:anim calcmode="lin" valueType="num">
                                      <p:cBhvr additive="base">
                                        <p:cTn id="39"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42"/>
                                        </p:tgtEl>
                                        <p:attrNameLst>
                                          <p:attrName>style.visibility</p:attrName>
                                        </p:attrNameLst>
                                      </p:cBhvr>
                                      <p:to>
                                        <p:strVal val="visible"/>
                                      </p:to>
                                    </p:set>
                                    <p:anim calcmode="lin" valueType="num">
                                      <p:cBhvr>
                                        <p:cTn id="44" dur="500" fill="hold"/>
                                        <p:tgtEl>
                                          <p:spTgt spid="42"/>
                                        </p:tgtEl>
                                        <p:attrNameLst>
                                          <p:attrName>ppt_w</p:attrName>
                                        </p:attrNameLst>
                                      </p:cBhvr>
                                      <p:tavLst>
                                        <p:tav tm="0">
                                          <p:val>
                                            <p:fltVal val="0"/>
                                          </p:val>
                                        </p:tav>
                                        <p:tav tm="100000">
                                          <p:val>
                                            <p:strVal val="#ppt_w"/>
                                          </p:val>
                                        </p:tav>
                                      </p:tavLst>
                                    </p:anim>
                                    <p:anim calcmode="lin" valueType="num">
                                      <p:cBhvr>
                                        <p:cTn id="45" dur="500" fill="hold"/>
                                        <p:tgtEl>
                                          <p:spTgt spid="42"/>
                                        </p:tgtEl>
                                        <p:attrNameLst>
                                          <p:attrName>ppt_h</p:attrName>
                                        </p:attrNameLst>
                                      </p:cBhvr>
                                      <p:tavLst>
                                        <p:tav tm="0">
                                          <p:val>
                                            <p:fltVal val="0"/>
                                          </p:val>
                                        </p:tav>
                                        <p:tav tm="100000">
                                          <p:val>
                                            <p:strVal val="#ppt_h"/>
                                          </p:val>
                                        </p:tav>
                                      </p:tavLst>
                                    </p:anim>
                                    <p:animEffect transition="in" filter="fade">
                                      <p:cBhvr>
                                        <p:cTn id="46" dur="500"/>
                                        <p:tgtEl>
                                          <p:spTgt spid="42"/>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animEffect transition="in" filter="fade">
                                      <p:cBhvr>
                                        <p:cTn id="51" dur="500"/>
                                        <p:tgtEl>
                                          <p:spTgt spid="50"/>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p:cTn id="54" dur="500" fill="hold"/>
                                        <p:tgtEl>
                                          <p:spTgt spid="45"/>
                                        </p:tgtEl>
                                        <p:attrNameLst>
                                          <p:attrName>ppt_w</p:attrName>
                                        </p:attrNameLst>
                                      </p:cBhvr>
                                      <p:tavLst>
                                        <p:tav tm="0">
                                          <p:val>
                                            <p:fltVal val="0"/>
                                          </p:val>
                                        </p:tav>
                                        <p:tav tm="100000">
                                          <p:val>
                                            <p:strVal val="#ppt_w"/>
                                          </p:val>
                                        </p:tav>
                                      </p:tavLst>
                                    </p:anim>
                                    <p:anim calcmode="lin" valueType="num">
                                      <p:cBhvr>
                                        <p:cTn id="55" dur="500" fill="hold"/>
                                        <p:tgtEl>
                                          <p:spTgt spid="45"/>
                                        </p:tgtEl>
                                        <p:attrNameLst>
                                          <p:attrName>ppt_h</p:attrName>
                                        </p:attrNameLst>
                                      </p:cBhvr>
                                      <p:tavLst>
                                        <p:tav tm="0">
                                          <p:val>
                                            <p:fltVal val="0"/>
                                          </p:val>
                                        </p:tav>
                                        <p:tav tm="100000">
                                          <p:val>
                                            <p:strVal val="#ppt_h"/>
                                          </p:val>
                                        </p:tav>
                                      </p:tavLst>
                                    </p:anim>
                                    <p:animEffect transition="in" filter="fade">
                                      <p:cBhvr>
                                        <p:cTn id="56" dur="500"/>
                                        <p:tgtEl>
                                          <p:spTgt spid="4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p:cTn id="59" dur="500" fill="hold"/>
                                        <p:tgtEl>
                                          <p:spTgt spid="53"/>
                                        </p:tgtEl>
                                        <p:attrNameLst>
                                          <p:attrName>ppt_w</p:attrName>
                                        </p:attrNameLst>
                                      </p:cBhvr>
                                      <p:tavLst>
                                        <p:tav tm="0">
                                          <p:val>
                                            <p:fltVal val="0"/>
                                          </p:val>
                                        </p:tav>
                                        <p:tav tm="100000">
                                          <p:val>
                                            <p:strVal val="#ppt_w"/>
                                          </p:val>
                                        </p:tav>
                                      </p:tavLst>
                                    </p:anim>
                                    <p:anim calcmode="lin" valueType="num">
                                      <p:cBhvr>
                                        <p:cTn id="60" dur="500" fill="hold"/>
                                        <p:tgtEl>
                                          <p:spTgt spid="53"/>
                                        </p:tgtEl>
                                        <p:attrNameLst>
                                          <p:attrName>ppt_h</p:attrName>
                                        </p:attrNameLst>
                                      </p:cBhvr>
                                      <p:tavLst>
                                        <p:tav tm="0">
                                          <p:val>
                                            <p:fltVal val="0"/>
                                          </p:val>
                                        </p:tav>
                                        <p:tav tm="100000">
                                          <p:val>
                                            <p:strVal val="#ppt_h"/>
                                          </p:val>
                                        </p:tav>
                                      </p:tavLst>
                                    </p:anim>
                                    <p:animEffect transition="in" filter="fade">
                                      <p:cBhvr>
                                        <p:cTn id="61" dur="500"/>
                                        <p:tgtEl>
                                          <p:spTgt spid="53"/>
                                        </p:tgtEl>
                                      </p:cBhvr>
                                    </p:animEffect>
                                  </p:childTnLst>
                                </p:cTn>
                              </p:par>
                              <p:par>
                                <p:cTn id="62" presetID="53" presetClass="entr" presetSubtype="16" fill="hold"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p:cTn id="64" dur="500" fill="hold"/>
                                        <p:tgtEl>
                                          <p:spTgt spid="41"/>
                                        </p:tgtEl>
                                        <p:attrNameLst>
                                          <p:attrName>ppt_w</p:attrName>
                                        </p:attrNameLst>
                                      </p:cBhvr>
                                      <p:tavLst>
                                        <p:tav tm="0">
                                          <p:val>
                                            <p:fltVal val="0"/>
                                          </p:val>
                                        </p:tav>
                                        <p:tav tm="100000">
                                          <p:val>
                                            <p:strVal val="#ppt_w"/>
                                          </p:val>
                                        </p:tav>
                                      </p:tavLst>
                                    </p:anim>
                                    <p:anim calcmode="lin" valueType="num">
                                      <p:cBhvr>
                                        <p:cTn id="65" dur="500" fill="hold"/>
                                        <p:tgtEl>
                                          <p:spTgt spid="41"/>
                                        </p:tgtEl>
                                        <p:attrNameLst>
                                          <p:attrName>ppt_h</p:attrName>
                                        </p:attrNameLst>
                                      </p:cBhvr>
                                      <p:tavLst>
                                        <p:tav tm="0">
                                          <p:val>
                                            <p:fltVal val="0"/>
                                          </p:val>
                                        </p:tav>
                                        <p:tav tm="100000">
                                          <p:val>
                                            <p:strVal val="#ppt_h"/>
                                          </p:val>
                                        </p:tav>
                                      </p:tavLst>
                                    </p:anim>
                                    <p:animEffect transition="in" filter="fade">
                                      <p:cBhvr>
                                        <p:cTn id="66" dur="500"/>
                                        <p:tgtEl>
                                          <p:spTgt spid="41"/>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46"/>
                                        </p:tgtEl>
                                        <p:attrNameLst>
                                          <p:attrName>style.visibility</p:attrName>
                                        </p:attrNameLst>
                                      </p:cBhvr>
                                      <p:to>
                                        <p:strVal val="visible"/>
                                      </p:to>
                                    </p:set>
                                    <p:anim calcmode="lin" valueType="num">
                                      <p:cBhvr>
                                        <p:cTn id="69" dur="500" fill="hold"/>
                                        <p:tgtEl>
                                          <p:spTgt spid="46"/>
                                        </p:tgtEl>
                                        <p:attrNameLst>
                                          <p:attrName>ppt_w</p:attrName>
                                        </p:attrNameLst>
                                      </p:cBhvr>
                                      <p:tavLst>
                                        <p:tav tm="0">
                                          <p:val>
                                            <p:fltVal val="0"/>
                                          </p:val>
                                        </p:tav>
                                        <p:tav tm="100000">
                                          <p:val>
                                            <p:strVal val="#ppt_w"/>
                                          </p:val>
                                        </p:tav>
                                      </p:tavLst>
                                    </p:anim>
                                    <p:anim calcmode="lin" valueType="num">
                                      <p:cBhvr>
                                        <p:cTn id="70" dur="500" fill="hold"/>
                                        <p:tgtEl>
                                          <p:spTgt spid="46"/>
                                        </p:tgtEl>
                                        <p:attrNameLst>
                                          <p:attrName>ppt_h</p:attrName>
                                        </p:attrNameLst>
                                      </p:cBhvr>
                                      <p:tavLst>
                                        <p:tav tm="0">
                                          <p:val>
                                            <p:fltVal val="0"/>
                                          </p:val>
                                        </p:tav>
                                        <p:tav tm="100000">
                                          <p:val>
                                            <p:strVal val="#ppt_h"/>
                                          </p:val>
                                        </p:tav>
                                      </p:tavLst>
                                    </p:anim>
                                    <p:animEffect transition="in" filter="fade">
                                      <p:cBhvr>
                                        <p:cTn id="71" dur="500"/>
                                        <p:tgtEl>
                                          <p:spTgt spid="46"/>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51"/>
                                        </p:tgtEl>
                                        <p:attrNameLst>
                                          <p:attrName>style.visibility</p:attrName>
                                        </p:attrNameLst>
                                      </p:cBhvr>
                                      <p:to>
                                        <p:strVal val="visible"/>
                                      </p:to>
                                    </p:set>
                                    <p:anim calcmode="lin" valueType="num">
                                      <p:cBhvr>
                                        <p:cTn id="74" dur="500" fill="hold"/>
                                        <p:tgtEl>
                                          <p:spTgt spid="51"/>
                                        </p:tgtEl>
                                        <p:attrNameLst>
                                          <p:attrName>ppt_w</p:attrName>
                                        </p:attrNameLst>
                                      </p:cBhvr>
                                      <p:tavLst>
                                        <p:tav tm="0">
                                          <p:val>
                                            <p:fltVal val="0"/>
                                          </p:val>
                                        </p:tav>
                                        <p:tav tm="100000">
                                          <p:val>
                                            <p:strVal val="#ppt_w"/>
                                          </p:val>
                                        </p:tav>
                                      </p:tavLst>
                                    </p:anim>
                                    <p:anim calcmode="lin" valueType="num">
                                      <p:cBhvr>
                                        <p:cTn id="75" dur="500" fill="hold"/>
                                        <p:tgtEl>
                                          <p:spTgt spid="51"/>
                                        </p:tgtEl>
                                        <p:attrNameLst>
                                          <p:attrName>ppt_h</p:attrName>
                                        </p:attrNameLst>
                                      </p:cBhvr>
                                      <p:tavLst>
                                        <p:tav tm="0">
                                          <p:val>
                                            <p:fltVal val="0"/>
                                          </p:val>
                                        </p:tav>
                                        <p:tav tm="100000">
                                          <p:val>
                                            <p:strVal val="#ppt_h"/>
                                          </p:val>
                                        </p:tav>
                                      </p:tavLst>
                                    </p:anim>
                                    <p:animEffect transition="in" filter="fade">
                                      <p:cBhvr>
                                        <p:cTn id="76" dur="500"/>
                                        <p:tgtEl>
                                          <p:spTgt spid="51"/>
                                        </p:tgtEl>
                                      </p:cBhvr>
                                    </p:animEffect>
                                  </p:childTnLst>
                                </p:cTn>
                              </p:par>
                              <p:par>
                                <p:cTn id="77" presetID="53" presetClass="entr" presetSubtype="16" fill="hold"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p:cTn id="79" dur="500" fill="hold"/>
                                        <p:tgtEl>
                                          <p:spTgt spid="43"/>
                                        </p:tgtEl>
                                        <p:attrNameLst>
                                          <p:attrName>ppt_w</p:attrName>
                                        </p:attrNameLst>
                                      </p:cBhvr>
                                      <p:tavLst>
                                        <p:tav tm="0">
                                          <p:val>
                                            <p:fltVal val="0"/>
                                          </p:val>
                                        </p:tav>
                                        <p:tav tm="100000">
                                          <p:val>
                                            <p:strVal val="#ppt_w"/>
                                          </p:val>
                                        </p:tav>
                                      </p:tavLst>
                                    </p:anim>
                                    <p:anim calcmode="lin" valueType="num">
                                      <p:cBhvr>
                                        <p:cTn id="80" dur="500" fill="hold"/>
                                        <p:tgtEl>
                                          <p:spTgt spid="43"/>
                                        </p:tgtEl>
                                        <p:attrNameLst>
                                          <p:attrName>ppt_h</p:attrName>
                                        </p:attrNameLst>
                                      </p:cBhvr>
                                      <p:tavLst>
                                        <p:tav tm="0">
                                          <p:val>
                                            <p:fltVal val="0"/>
                                          </p:val>
                                        </p:tav>
                                        <p:tav tm="100000">
                                          <p:val>
                                            <p:strVal val="#ppt_h"/>
                                          </p:val>
                                        </p:tav>
                                      </p:tavLst>
                                    </p:anim>
                                    <p:animEffect transition="in" filter="fade">
                                      <p:cBhvr>
                                        <p:cTn id="81" dur="500"/>
                                        <p:tgtEl>
                                          <p:spTgt spid="43"/>
                                        </p:tgtEl>
                                      </p:cBhvr>
                                    </p:animEffect>
                                  </p:childTnLst>
                                </p:cTn>
                              </p:par>
                              <p:par>
                                <p:cTn id="82" presetID="53" presetClass="entr" presetSubtype="16"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p:cTn id="84" dur="500" fill="hold"/>
                                        <p:tgtEl>
                                          <p:spTgt spid="47"/>
                                        </p:tgtEl>
                                        <p:attrNameLst>
                                          <p:attrName>ppt_w</p:attrName>
                                        </p:attrNameLst>
                                      </p:cBhvr>
                                      <p:tavLst>
                                        <p:tav tm="0">
                                          <p:val>
                                            <p:fltVal val="0"/>
                                          </p:val>
                                        </p:tav>
                                        <p:tav tm="100000">
                                          <p:val>
                                            <p:strVal val="#ppt_w"/>
                                          </p:val>
                                        </p:tav>
                                      </p:tavLst>
                                    </p:anim>
                                    <p:anim calcmode="lin" valueType="num">
                                      <p:cBhvr>
                                        <p:cTn id="85" dur="500" fill="hold"/>
                                        <p:tgtEl>
                                          <p:spTgt spid="47"/>
                                        </p:tgtEl>
                                        <p:attrNameLst>
                                          <p:attrName>ppt_h</p:attrName>
                                        </p:attrNameLst>
                                      </p:cBhvr>
                                      <p:tavLst>
                                        <p:tav tm="0">
                                          <p:val>
                                            <p:fltVal val="0"/>
                                          </p:val>
                                        </p:tav>
                                        <p:tav tm="100000">
                                          <p:val>
                                            <p:strVal val="#ppt_h"/>
                                          </p:val>
                                        </p:tav>
                                      </p:tavLst>
                                    </p:anim>
                                    <p:animEffect transition="in" filter="fade">
                                      <p:cBhvr>
                                        <p:cTn id="86" dur="500"/>
                                        <p:tgtEl>
                                          <p:spTgt spid="47"/>
                                        </p:tgtEl>
                                      </p:cBhvr>
                                    </p:animEffect>
                                  </p:childTnLst>
                                </p:cTn>
                              </p:par>
                              <p:par>
                                <p:cTn id="87" presetID="53" presetClass="entr" presetSubtype="16" fill="hold" nodeType="withEffect">
                                  <p:stCondLst>
                                    <p:cond delay="0"/>
                                  </p:stCondLst>
                                  <p:childTnLst>
                                    <p:set>
                                      <p:cBhvr>
                                        <p:cTn id="88" dur="1" fill="hold">
                                          <p:stCondLst>
                                            <p:cond delay="0"/>
                                          </p:stCondLst>
                                        </p:cTn>
                                        <p:tgtEl>
                                          <p:spTgt spid="44"/>
                                        </p:tgtEl>
                                        <p:attrNameLst>
                                          <p:attrName>style.visibility</p:attrName>
                                        </p:attrNameLst>
                                      </p:cBhvr>
                                      <p:to>
                                        <p:strVal val="visible"/>
                                      </p:to>
                                    </p:set>
                                    <p:anim calcmode="lin" valueType="num">
                                      <p:cBhvr>
                                        <p:cTn id="89" dur="500" fill="hold"/>
                                        <p:tgtEl>
                                          <p:spTgt spid="44"/>
                                        </p:tgtEl>
                                        <p:attrNameLst>
                                          <p:attrName>ppt_w</p:attrName>
                                        </p:attrNameLst>
                                      </p:cBhvr>
                                      <p:tavLst>
                                        <p:tav tm="0">
                                          <p:val>
                                            <p:fltVal val="0"/>
                                          </p:val>
                                        </p:tav>
                                        <p:tav tm="100000">
                                          <p:val>
                                            <p:strVal val="#ppt_w"/>
                                          </p:val>
                                        </p:tav>
                                      </p:tavLst>
                                    </p:anim>
                                    <p:anim calcmode="lin" valueType="num">
                                      <p:cBhvr>
                                        <p:cTn id="90" dur="500" fill="hold"/>
                                        <p:tgtEl>
                                          <p:spTgt spid="44"/>
                                        </p:tgtEl>
                                        <p:attrNameLst>
                                          <p:attrName>ppt_h</p:attrName>
                                        </p:attrNameLst>
                                      </p:cBhvr>
                                      <p:tavLst>
                                        <p:tav tm="0">
                                          <p:val>
                                            <p:fltVal val="0"/>
                                          </p:val>
                                        </p:tav>
                                        <p:tav tm="100000">
                                          <p:val>
                                            <p:strVal val="#ppt_h"/>
                                          </p:val>
                                        </p:tav>
                                      </p:tavLst>
                                    </p:anim>
                                    <p:animEffect transition="in" filter="fade">
                                      <p:cBhvr>
                                        <p:cTn id="91" dur="500"/>
                                        <p:tgtEl>
                                          <p:spTgt spid="44"/>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52"/>
                                        </p:tgtEl>
                                        <p:attrNameLst>
                                          <p:attrName>style.visibility</p:attrName>
                                        </p:attrNameLst>
                                      </p:cBhvr>
                                      <p:to>
                                        <p:strVal val="visible"/>
                                      </p:to>
                                    </p:set>
                                    <p:anim calcmode="lin" valueType="num">
                                      <p:cBhvr>
                                        <p:cTn id="94" dur="500" fill="hold"/>
                                        <p:tgtEl>
                                          <p:spTgt spid="52"/>
                                        </p:tgtEl>
                                        <p:attrNameLst>
                                          <p:attrName>ppt_w</p:attrName>
                                        </p:attrNameLst>
                                      </p:cBhvr>
                                      <p:tavLst>
                                        <p:tav tm="0">
                                          <p:val>
                                            <p:fltVal val="0"/>
                                          </p:val>
                                        </p:tav>
                                        <p:tav tm="100000">
                                          <p:val>
                                            <p:strVal val="#ppt_w"/>
                                          </p:val>
                                        </p:tav>
                                      </p:tavLst>
                                    </p:anim>
                                    <p:anim calcmode="lin" valueType="num">
                                      <p:cBhvr>
                                        <p:cTn id="95" dur="500" fill="hold"/>
                                        <p:tgtEl>
                                          <p:spTgt spid="52"/>
                                        </p:tgtEl>
                                        <p:attrNameLst>
                                          <p:attrName>ppt_h</p:attrName>
                                        </p:attrNameLst>
                                      </p:cBhvr>
                                      <p:tavLst>
                                        <p:tav tm="0">
                                          <p:val>
                                            <p:fltVal val="0"/>
                                          </p:val>
                                        </p:tav>
                                        <p:tav tm="100000">
                                          <p:val>
                                            <p:strVal val="#ppt_h"/>
                                          </p:val>
                                        </p:tav>
                                      </p:tavLst>
                                    </p:anim>
                                    <p:animEffect transition="in" filter="fade">
                                      <p:cBhvr>
                                        <p:cTn id="96" dur="500"/>
                                        <p:tgtEl>
                                          <p:spTgt spid="52"/>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49"/>
                                        </p:tgtEl>
                                        <p:attrNameLst>
                                          <p:attrName>style.visibility</p:attrName>
                                        </p:attrNameLst>
                                      </p:cBhvr>
                                      <p:to>
                                        <p:strVal val="visible"/>
                                      </p:to>
                                    </p:set>
                                    <p:anim calcmode="lin" valueType="num">
                                      <p:cBhvr>
                                        <p:cTn id="99" dur="500" fill="hold"/>
                                        <p:tgtEl>
                                          <p:spTgt spid="49"/>
                                        </p:tgtEl>
                                        <p:attrNameLst>
                                          <p:attrName>ppt_w</p:attrName>
                                        </p:attrNameLst>
                                      </p:cBhvr>
                                      <p:tavLst>
                                        <p:tav tm="0">
                                          <p:val>
                                            <p:fltVal val="0"/>
                                          </p:val>
                                        </p:tav>
                                        <p:tav tm="100000">
                                          <p:val>
                                            <p:strVal val="#ppt_w"/>
                                          </p:val>
                                        </p:tav>
                                      </p:tavLst>
                                    </p:anim>
                                    <p:anim calcmode="lin" valueType="num">
                                      <p:cBhvr>
                                        <p:cTn id="100" dur="500" fill="hold"/>
                                        <p:tgtEl>
                                          <p:spTgt spid="49"/>
                                        </p:tgtEl>
                                        <p:attrNameLst>
                                          <p:attrName>ppt_h</p:attrName>
                                        </p:attrNameLst>
                                      </p:cBhvr>
                                      <p:tavLst>
                                        <p:tav tm="0">
                                          <p:val>
                                            <p:fltVal val="0"/>
                                          </p:val>
                                        </p:tav>
                                        <p:tav tm="100000">
                                          <p:val>
                                            <p:strVal val="#ppt_h"/>
                                          </p:val>
                                        </p:tav>
                                      </p:tavLst>
                                    </p:anim>
                                    <p:animEffect transition="in" filter="fade">
                                      <p:cBhvr>
                                        <p:cTn id="101" dur="500"/>
                                        <p:tgtEl>
                                          <p:spTgt spid="49"/>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48"/>
                                        </p:tgtEl>
                                        <p:attrNameLst>
                                          <p:attrName>style.visibility</p:attrName>
                                        </p:attrNameLst>
                                      </p:cBhvr>
                                      <p:to>
                                        <p:strVal val="visible"/>
                                      </p:to>
                                    </p:set>
                                    <p:anim calcmode="lin" valueType="num">
                                      <p:cBhvr>
                                        <p:cTn id="104" dur="500" fill="hold"/>
                                        <p:tgtEl>
                                          <p:spTgt spid="48"/>
                                        </p:tgtEl>
                                        <p:attrNameLst>
                                          <p:attrName>ppt_w</p:attrName>
                                        </p:attrNameLst>
                                      </p:cBhvr>
                                      <p:tavLst>
                                        <p:tav tm="0">
                                          <p:val>
                                            <p:fltVal val="0"/>
                                          </p:val>
                                        </p:tav>
                                        <p:tav tm="100000">
                                          <p:val>
                                            <p:strVal val="#ppt_w"/>
                                          </p:val>
                                        </p:tav>
                                      </p:tavLst>
                                    </p:anim>
                                    <p:anim calcmode="lin" valueType="num">
                                      <p:cBhvr>
                                        <p:cTn id="105" dur="500" fill="hold"/>
                                        <p:tgtEl>
                                          <p:spTgt spid="48"/>
                                        </p:tgtEl>
                                        <p:attrNameLst>
                                          <p:attrName>ppt_h</p:attrName>
                                        </p:attrNameLst>
                                      </p:cBhvr>
                                      <p:tavLst>
                                        <p:tav tm="0">
                                          <p:val>
                                            <p:fltVal val="0"/>
                                          </p:val>
                                        </p:tav>
                                        <p:tav tm="100000">
                                          <p:val>
                                            <p:strVal val="#ppt_h"/>
                                          </p:val>
                                        </p:tav>
                                      </p:tavLst>
                                    </p:anim>
                                    <p:animEffect transition="in" filter="fade">
                                      <p:cBhvr>
                                        <p:cTn id="106" dur="500"/>
                                        <p:tgtEl>
                                          <p:spTgt spid="48"/>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p:cTn id="109" dur="500" fill="hold"/>
                                        <p:tgtEl>
                                          <p:spTgt spid="54"/>
                                        </p:tgtEl>
                                        <p:attrNameLst>
                                          <p:attrName>ppt_w</p:attrName>
                                        </p:attrNameLst>
                                      </p:cBhvr>
                                      <p:tavLst>
                                        <p:tav tm="0">
                                          <p:val>
                                            <p:fltVal val="0"/>
                                          </p:val>
                                        </p:tav>
                                        <p:tav tm="100000">
                                          <p:val>
                                            <p:strVal val="#ppt_w"/>
                                          </p:val>
                                        </p:tav>
                                      </p:tavLst>
                                    </p:anim>
                                    <p:anim calcmode="lin" valueType="num">
                                      <p:cBhvr>
                                        <p:cTn id="110" dur="500" fill="hold"/>
                                        <p:tgtEl>
                                          <p:spTgt spid="54"/>
                                        </p:tgtEl>
                                        <p:attrNameLst>
                                          <p:attrName>ppt_h</p:attrName>
                                        </p:attrNameLst>
                                      </p:cBhvr>
                                      <p:tavLst>
                                        <p:tav tm="0">
                                          <p:val>
                                            <p:fltVal val="0"/>
                                          </p:val>
                                        </p:tav>
                                        <p:tav tm="100000">
                                          <p:val>
                                            <p:strVal val="#ppt_h"/>
                                          </p:val>
                                        </p:tav>
                                      </p:tavLst>
                                    </p:anim>
                                    <p:animEffect transition="in" filter="fade">
                                      <p:cBhvr>
                                        <p:cTn id="111" dur="500"/>
                                        <p:tgtEl>
                                          <p:spTgt spid="54"/>
                                        </p:tgtEl>
                                      </p:cBhvr>
                                    </p:animEffect>
                                  </p:childTnLst>
                                </p:cTn>
                              </p:par>
                              <p:par>
                                <p:cTn id="112" presetID="53" presetClass="entr" presetSubtype="16" fill="hold" nodeType="withEffect">
                                  <p:stCondLst>
                                    <p:cond delay="0"/>
                                  </p:stCondLst>
                                  <p:childTnLst>
                                    <p:set>
                                      <p:cBhvr>
                                        <p:cTn id="113" dur="1" fill="hold">
                                          <p:stCondLst>
                                            <p:cond delay="0"/>
                                          </p:stCondLst>
                                        </p:cTn>
                                        <p:tgtEl>
                                          <p:spTgt spid="40"/>
                                        </p:tgtEl>
                                        <p:attrNameLst>
                                          <p:attrName>style.visibility</p:attrName>
                                        </p:attrNameLst>
                                      </p:cBhvr>
                                      <p:to>
                                        <p:strVal val="visible"/>
                                      </p:to>
                                    </p:set>
                                    <p:anim calcmode="lin" valueType="num">
                                      <p:cBhvr>
                                        <p:cTn id="114" dur="500" fill="hold"/>
                                        <p:tgtEl>
                                          <p:spTgt spid="40"/>
                                        </p:tgtEl>
                                        <p:attrNameLst>
                                          <p:attrName>ppt_w</p:attrName>
                                        </p:attrNameLst>
                                      </p:cBhvr>
                                      <p:tavLst>
                                        <p:tav tm="0">
                                          <p:val>
                                            <p:fltVal val="0"/>
                                          </p:val>
                                        </p:tav>
                                        <p:tav tm="100000">
                                          <p:val>
                                            <p:strVal val="#ppt_w"/>
                                          </p:val>
                                        </p:tav>
                                      </p:tavLst>
                                    </p:anim>
                                    <p:anim calcmode="lin" valueType="num">
                                      <p:cBhvr>
                                        <p:cTn id="115" dur="500" fill="hold"/>
                                        <p:tgtEl>
                                          <p:spTgt spid="40"/>
                                        </p:tgtEl>
                                        <p:attrNameLst>
                                          <p:attrName>ppt_h</p:attrName>
                                        </p:attrNameLst>
                                      </p:cBhvr>
                                      <p:tavLst>
                                        <p:tav tm="0">
                                          <p:val>
                                            <p:fltVal val="0"/>
                                          </p:val>
                                        </p:tav>
                                        <p:tav tm="100000">
                                          <p:val>
                                            <p:strVal val="#ppt_h"/>
                                          </p:val>
                                        </p:tav>
                                      </p:tavLst>
                                    </p:anim>
                                    <p:animEffect transition="in" filter="fade">
                                      <p:cBhvr>
                                        <p:cTn id="11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6" grpId="0"/>
      <p:bldP spid="37" grpId="0"/>
      <p:bldP spid="38" grpId="0"/>
      <p:bldP spid="39" grpId="0"/>
      <p:bldP spid="45" grpId="0"/>
      <p:bldP spid="46" grpId="0"/>
      <p:bldP spid="47" grpId="0"/>
      <p:bldP spid="48" grpId="0"/>
      <p:bldP spid="49" grpId="0"/>
      <p:bldP spid="50" grpId="0" animBg="1"/>
      <p:bldP spid="51" grpId="0" animBg="1"/>
      <p:bldP spid="52" grpId="0" animBg="1"/>
      <p:bldP spid="53" grpId="0" animBg="1"/>
      <p:bldP spid="5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399245" y="1272984"/>
            <a:ext cx="5486401" cy="523220"/>
          </a:xfrm>
          <a:prstGeom prst="rect">
            <a:avLst/>
          </a:prstGeom>
          <a:noFill/>
        </p:spPr>
        <p:txBody>
          <a:bodyPr wrap="square" rtlCol="0">
            <a:spAutoFit/>
          </a:bodyPr>
          <a:lstStyle/>
          <a:p>
            <a:r>
              <a:rPr lang="en-GB" sz="2800" b="1" dirty="0" smtClean="0">
                <a:solidFill>
                  <a:schemeClr val="accent2">
                    <a:lumMod val="50000"/>
                  </a:schemeClr>
                </a:solidFill>
              </a:rPr>
              <a:t>Functions of the sense organs</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155" y="4605374"/>
            <a:ext cx="1450483" cy="1440052"/>
          </a:xfrm>
          <a:prstGeom prst="rect">
            <a:avLst/>
          </a:prstGeom>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6624" y="2277535"/>
            <a:ext cx="1491596" cy="1615261"/>
          </a:xfrm>
          <a:prstGeom prst="rect">
            <a:avLst/>
          </a:prstGeom>
        </p:spPr>
      </p:pic>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155" y="2277536"/>
            <a:ext cx="1450483" cy="161526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2706" y="4748021"/>
            <a:ext cx="1653690" cy="1440052"/>
          </a:xfrm>
          <a:prstGeom prst="rect">
            <a:avLst/>
          </a:prstGeom>
        </p:spPr>
      </p:pic>
      <p:pic>
        <p:nvPicPr>
          <p:cNvPr id="20" name="Picture 19"/>
          <p:cNvPicPr>
            <a:picLocks noChangeAspect="1"/>
          </p:cNvPicPr>
          <p:nvPr/>
        </p:nvPicPr>
        <p:blipFill rotWithShape="1">
          <a:blip r:embed="rId6">
            <a:extLst>
              <a:ext uri="{28A0092B-C50C-407E-A947-70E740481C1C}">
                <a14:useLocalDpi xmlns:a14="http://schemas.microsoft.com/office/drawing/2010/main" val="0"/>
              </a:ext>
            </a:extLst>
          </a:blip>
          <a:srcRect b="9074"/>
          <a:stretch/>
        </p:blipFill>
        <p:spPr>
          <a:xfrm>
            <a:off x="8358387" y="2209917"/>
            <a:ext cx="2562762" cy="1440052"/>
          </a:xfrm>
          <a:prstGeom prst="rect">
            <a:avLst/>
          </a:prstGeom>
        </p:spPr>
      </p:pic>
      <p:sp>
        <p:nvSpPr>
          <p:cNvPr id="21" name="TextBox 20"/>
          <p:cNvSpPr txBox="1"/>
          <p:nvPr/>
        </p:nvSpPr>
        <p:spPr>
          <a:xfrm>
            <a:off x="516764" y="3844270"/>
            <a:ext cx="2149163" cy="461665"/>
          </a:xfrm>
          <a:prstGeom prst="rect">
            <a:avLst/>
          </a:prstGeom>
          <a:noFill/>
        </p:spPr>
        <p:txBody>
          <a:bodyPr wrap="square" rtlCol="0">
            <a:spAutoFit/>
          </a:bodyPr>
          <a:lstStyle/>
          <a:p>
            <a:r>
              <a:rPr lang="en-GB" sz="2400" b="1" dirty="0" smtClean="0">
                <a:solidFill>
                  <a:srgbClr val="FF0000"/>
                </a:solidFill>
              </a:rPr>
              <a:t>The eyes</a:t>
            </a:r>
            <a:endParaRPr lang="en-GB" sz="2400" b="1" dirty="0">
              <a:solidFill>
                <a:srgbClr val="FF0000"/>
              </a:solidFill>
            </a:endParaRPr>
          </a:p>
        </p:txBody>
      </p:sp>
      <p:sp>
        <p:nvSpPr>
          <p:cNvPr id="22" name="TextBox 21"/>
          <p:cNvSpPr txBox="1"/>
          <p:nvPr/>
        </p:nvSpPr>
        <p:spPr>
          <a:xfrm>
            <a:off x="4362432" y="3814123"/>
            <a:ext cx="2202288" cy="461665"/>
          </a:xfrm>
          <a:prstGeom prst="rect">
            <a:avLst/>
          </a:prstGeom>
          <a:noFill/>
        </p:spPr>
        <p:txBody>
          <a:bodyPr wrap="square" rtlCol="0">
            <a:spAutoFit/>
          </a:bodyPr>
          <a:lstStyle/>
          <a:p>
            <a:r>
              <a:rPr lang="en-GB" sz="2400" b="1" dirty="0" smtClean="0">
                <a:solidFill>
                  <a:srgbClr val="FF0000"/>
                </a:solidFill>
              </a:rPr>
              <a:t>The ear</a:t>
            </a:r>
            <a:endParaRPr lang="en-GB" sz="2400" b="1" dirty="0">
              <a:solidFill>
                <a:srgbClr val="FF0000"/>
              </a:solidFill>
            </a:endParaRPr>
          </a:p>
        </p:txBody>
      </p:sp>
      <p:sp>
        <p:nvSpPr>
          <p:cNvPr id="23" name="TextBox 22"/>
          <p:cNvSpPr txBox="1"/>
          <p:nvPr/>
        </p:nvSpPr>
        <p:spPr>
          <a:xfrm>
            <a:off x="4285159" y="6188073"/>
            <a:ext cx="2279561" cy="461665"/>
          </a:xfrm>
          <a:prstGeom prst="rect">
            <a:avLst/>
          </a:prstGeom>
          <a:noFill/>
        </p:spPr>
        <p:txBody>
          <a:bodyPr wrap="square" rtlCol="0">
            <a:spAutoFit/>
          </a:bodyPr>
          <a:lstStyle/>
          <a:p>
            <a:r>
              <a:rPr lang="en-GB" sz="2400" b="1" dirty="0" smtClean="0">
                <a:solidFill>
                  <a:srgbClr val="FF0000"/>
                </a:solidFill>
              </a:rPr>
              <a:t>The nose</a:t>
            </a:r>
            <a:endParaRPr lang="en-GB" sz="2400" b="1" dirty="0">
              <a:solidFill>
                <a:srgbClr val="FF0000"/>
              </a:solidFill>
            </a:endParaRPr>
          </a:p>
        </p:txBody>
      </p:sp>
      <p:sp>
        <p:nvSpPr>
          <p:cNvPr id="24" name="TextBox 23"/>
          <p:cNvSpPr txBox="1"/>
          <p:nvPr/>
        </p:nvSpPr>
        <p:spPr>
          <a:xfrm>
            <a:off x="515155" y="6014214"/>
            <a:ext cx="1899633" cy="461665"/>
          </a:xfrm>
          <a:prstGeom prst="rect">
            <a:avLst/>
          </a:prstGeom>
          <a:noFill/>
        </p:spPr>
        <p:txBody>
          <a:bodyPr wrap="square" rtlCol="0">
            <a:spAutoFit/>
          </a:bodyPr>
          <a:lstStyle/>
          <a:p>
            <a:r>
              <a:rPr lang="en-GB" sz="2400" b="1" dirty="0" smtClean="0">
                <a:solidFill>
                  <a:srgbClr val="FF0000"/>
                </a:solidFill>
              </a:rPr>
              <a:t>The skin</a:t>
            </a:r>
            <a:endParaRPr lang="en-GB" sz="2400" b="1" dirty="0">
              <a:solidFill>
                <a:srgbClr val="FF0000"/>
              </a:solidFill>
            </a:endParaRPr>
          </a:p>
        </p:txBody>
      </p:sp>
      <p:sp>
        <p:nvSpPr>
          <p:cNvPr id="25" name="TextBox 24"/>
          <p:cNvSpPr txBox="1"/>
          <p:nvPr/>
        </p:nvSpPr>
        <p:spPr>
          <a:xfrm>
            <a:off x="8766623" y="3613437"/>
            <a:ext cx="1995831" cy="461665"/>
          </a:xfrm>
          <a:prstGeom prst="rect">
            <a:avLst/>
          </a:prstGeom>
          <a:noFill/>
        </p:spPr>
        <p:txBody>
          <a:bodyPr wrap="square" rtlCol="0">
            <a:spAutoFit/>
          </a:bodyPr>
          <a:lstStyle/>
          <a:p>
            <a:r>
              <a:rPr lang="en-GB" sz="2400" b="1" dirty="0" smtClean="0">
                <a:solidFill>
                  <a:srgbClr val="FF0000"/>
                </a:solidFill>
              </a:rPr>
              <a:t>The tongue</a:t>
            </a:r>
            <a:endParaRPr lang="en-GB" sz="2400" b="1" dirty="0">
              <a:solidFill>
                <a:srgbClr val="FF0000"/>
              </a:solidFill>
            </a:endParaRPr>
          </a:p>
        </p:txBody>
      </p:sp>
      <p:sp>
        <p:nvSpPr>
          <p:cNvPr id="26" name="TextBox 25"/>
          <p:cNvSpPr txBox="1"/>
          <p:nvPr/>
        </p:nvSpPr>
        <p:spPr>
          <a:xfrm>
            <a:off x="515155" y="2292492"/>
            <a:ext cx="386365" cy="369332"/>
          </a:xfrm>
          <a:prstGeom prst="rect">
            <a:avLst/>
          </a:prstGeom>
          <a:solidFill>
            <a:srgbClr val="FF0000"/>
          </a:solidFill>
        </p:spPr>
        <p:txBody>
          <a:bodyPr wrap="square" rtlCol="0">
            <a:spAutoFit/>
          </a:bodyPr>
          <a:lstStyle/>
          <a:p>
            <a:r>
              <a:rPr lang="en-GB" b="1" dirty="0">
                <a:solidFill>
                  <a:schemeClr val="bg1"/>
                </a:solidFill>
              </a:rPr>
              <a:t>A</a:t>
            </a:r>
          </a:p>
        </p:txBody>
      </p:sp>
      <p:sp>
        <p:nvSpPr>
          <p:cNvPr id="27" name="TextBox 26"/>
          <p:cNvSpPr txBox="1"/>
          <p:nvPr/>
        </p:nvSpPr>
        <p:spPr>
          <a:xfrm>
            <a:off x="8358387" y="2231560"/>
            <a:ext cx="386365" cy="369332"/>
          </a:xfrm>
          <a:prstGeom prst="rect">
            <a:avLst/>
          </a:prstGeom>
          <a:solidFill>
            <a:srgbClr val="FF0000"/>
          </a:solidFill>
        </p:spPr>
        <p:txBody>
          <a:bodyPr wrap="square" rtlCol="0">
            <a:spAutoFit/>
          </a:bodyPr>
          <a:lstStyle/>
          <a:p>
            <a:r>
              <a:rPr lang="en-GB" b="1" dirty="0" smtClean="0">
                <a:solidFill>
                  <a:schemeClr val="bg1"/>
                </a:solidFill>
              </a:rPr>
              <a:t>C</a:t>
            </a:r>
            <a:endParaRPr lang="en-GB" b="1" dirty="0">
              <a:solidFill>
                <a:schemeClr val="bg1"/>
              </a:solidFill>
            </a:endParaRPr>
          </a:p>
        </p:txBody>
      </p:sp>
      <p:sp>
        <p:nvSpPr>
          <p:cNvPr id="28" name="TextBox 27"/>
          <p:cNvSpPr txBox="1"/>
          <p:nvPr/>
        </p:nvSpPr>
        <p:spPr>
          <a:xfrm>
            <a:off x="4212706" y="4767862"/>
            <a:ext cx="386365" cy="369332"/>
          </a:xfrm>
          <a:prstGeom prst="rect">
            <a:avLst/>
          </a:prstGeom>
          <a:solidFill>
            <a:srgbClr val="FF0000"/>
          </a:solidFill>
        </p:spPr>
        <p:txBody>
          <a:bodyPr wrap="square" rtlCol="0">
            <a:spAutoFit/>
          </a:bodyPr>
          <a:lstStyle/>
          <a:p>
            <a:r>
              <a:rPr lang="en-GB" b="1" dirty="0" smtClean="0">
                <a:solidFill>
                  <a:schemeClr val="bg1"/>
                </a:solidFill>
              </a:rPr>
              <a:t>E</a:t>
            </a:r>
            <a:endParaRPr lang="en-GB" b="1" dirty="0">
              <a:solidFill>
                <a:schemeClr val="bg1"/>
              </a:solidFill>
            </a:endParaRPr>
          </a:p>
        </p:txBody>
      </p:sp>
      <p:sp>
        <p:nvSpPr>
          <p:cNvPr id="29" name="TextBox 28"/>
          <p:cNvSpPr txBox="1"/>
          <p:nvPr/>
        </p:nvSpPr>
        <p:spPr>
          <a:xfrm>
            <a:off x="4212706" y="2292492"/>
            <a:ext cx="386365" cy="369332"/>
          </a:xfrm>
          <a:prstGeom prst="rect">
            <a:avLst/>
          </a:prstGeom>
          <a:solidFill>
            <a:srgbClr val="FF0000"/>
          </a:solidFill>
        </p:spPr>
        <p:txBody>
          <a:bodyPr wrap="square" rtlCol="0">
            <a:spAutoFit/>
          </a:bodyPr>
          <a:lstStyle/>
          <a:p>
            <a:r>
              <a:rPr lang="en-GB" b="1" dirty="0" smtClean="0">
                <a:solidFill>
                  <a:schemeClr val="bg1"/>
                </a:solidFill>
              </a:rPr>
              <a:t>B</a:t>
            </a:r>
            <a:endParaRPr lang="en-GB" b="1" dirty="0">
              <a:solidFill>
                <a:schemeClr val="bg1"/>
              </a:solidFill>
            </a:endParaRPr>
          </a:p>
        </p:txBody>
      </p:sp>
      <p:sp>
        <p:nvSpPr>
          <p:cNvPr id="30" name="TextBox 29"/>
          <p:cNvSpPr txBox="1"/>
          <p:nvPr/>
        </p:nvSpPr>
        <p:spPr>
          <a:xfrm>
            <a:off x="515155" y="4611159"/>
            <a:ext cx="386365" cy="369332"/>
          </a:xfrm>
          <a:prstGeom prst="rect">
            <a:avLst/>
          </a:prstGeom>
          <a:solidFill>
            <a:srgbClr val="FF0000"/>
          </a:solidFill>
        </p:spPr>
        <p:txBody>
          <a:bodyPr wrap="square" rtlCol="0">
            <a:spAutoFit/>
          </a:bodyPr>
          <a:lstStyle/>
          <a:p>
            <a:r>
              <a:rPr lang="en-GB" b="1" dirty="0" smtClean="0">
                <a:solidFill>
                  <a:schemeClr val="bg1"/>
                </a:solidFill>
              </a:rPr>
              <a:t>D</a:t>
            </a:r>
            <a:endParaRPr lang="en-GB" b="1" dirty="0">
              <a:solidFill>
                <a:schemeClr val="bg1"/>
              </a:solidFill>
            </a:endParaRPr>
          </a:p>
        </p:txBody>
      </p:sp>
      <p:sp>
        <p:nvSpPr>
          <p:cNvPr id="31" name="TextBox 30"/>
          <p:cNvSpPr txBox="1"/>
          <p:nvPr/>
        </p:nvSpPr>
        <p:spPr>
          <a:xfrm>
            <a:off x="1918951" y="2330524"/>
            <a:ext cx="1945086" cy="1477328"/>
          </a:xfrm>
          <a:prstGeom prst="rect">
            <a:avLst/>
          </a:prstGeom>
          <a:noFill/>
        </p:spPr>
        <p:txBody>
          <a:bodyPr wrap="square" rtlCol="0">
            <a:spAutoFit/>
          </a:bodyPr>
          <a:lstStyle/>
          <a:p>
            <a:r>
              <a:rPr lang="en-GB" dirty="0" smtClean="0"/>
              <a:t>We use our eyes to see. We see objects and the environment using our eyes.</a:t>
            </a:r>
            <a:endParaRPr lang="en-GB" dirty="0"/>
          </a:p>
        </p:txBody>
      </p:sp>
      <p:sp>
        <p:nvSpPr>
          <p:cNvPr id="32" name="TextBox 31"/>
          <p:cNvSpPr txBox="1"/>
          <p:nvPr/>
        </p:nvSpPr>
        <p:spPr>
          <a:xfrm>
            <a:off x="5779519" y="2461353"/>
            <a:ext cx="1770776" cy="1200329"/>
          </a:xfrm>
          <a:prstGeom prst="rect">
            <a:avLst/>
          </a:prstGeom>
          <a:noFill/>
        </p:spPr>
        <p:txBody>
          <a:bodyPr wrap="square" rtlCol="0">
            <a:spAutoFit/>
          </a:bodyPr>
          <a:lstStyle/>
          <a:p>
            <a:r>
              <a:rPr lang="en-GB" dirty="0" smtClean="0"/>
              <a:t>Ears are used to hear. We listen and sense sound using our ears.</a:t>
            </a:r>
            <a:endParaRPr lang="en-GB" dirty="0"/>
          </a:p>
        </p:txBody>
      </p:sp>
      <p:sp>
        <p:nvSpPr>
          <p:cNvPr id="33" name="TextBox 32"/>
          <p:cNvSpPr txBox="1"/>
          <p:nvPr/>
        </p:nvSpPr>
        <p:spPr>
          <a:xfrm>
            <a:off x="6084507" y="4787187"/>
            <a:ext cx="1579807" cy="1477328"/>
          </a:xfrm>
          <a:prstGeom prst="rect">
            <a:avLst/>
          </a:prstGeom>
          <a:noFill/>
        </p:spPr>
        <p:txBody>
          <a:bodyPr wrap="square" rtlCol="0">
            <a:spAutoFit/>
          </a:bodyPr>
          <a:lstStyle/>
          <a:p>
            <a:r>
              <a:rPr lang="en-GB" dirty="0" smtClean="0"/>
              <a:t>We smell with our nose. The nose is used to sense good or bad smell</a:t>
            </a:r>
            <a:endParaRPr lang="en-GB" dirty="0"/>
          </a:p>
        </p:txBody>
      </p:sp>
      <p:sp>
        <p:nvSpPr>
          <p:cNvPr id="34" name="TextBox 33"/>
          <p:cNvSpPr txBox="1"/>
          <p:nvPr/>
        </p:nvSpPr>
        <p:spPr>
          <a:xfrm>
            <a:off x="8592790" y="3936811"/>
            <a:ext cx="2549191" cy="1477328"/>
          </a:xfrm>
          <a:prstGeom prst="rect">
            <a:avLst/>
          </a:prstGeom>
          <a:noFill/>
        </p:spPr>
        <p:txBody>
          <a:bodyPr wrap="square" rtlCol="0">
            <a:spAutoFit/>
          </a:bodyPr>
          <a:lstStyle/>
          <a:p>
            <a:r>
              <a:rPr lang="en-GB" dirty="0" smtClean="0"/>
              <a:t>The tongue is use to taste. With the tongue, we can sense sugary or salty food using the tongue.</a:t>
            </a:r>
            <a:endParaRPr lang="en-GB" dirty="0"/>
          </a:p>
        </p:txBody>
      </p:sp>
      <p:sp>
        <p:nvSpPr>
          <p:cNvPr id="35" name="TextBox 34"/>
          <p:cNvSpPr txBox="1"/>
          <p:nvPr/>
        </p:nvSpPr>
        <p:spPr>
          <a:xfrm>
            <a:off x="1986950" y="4472718"/>
            <a:ext cx="1725119" cy="2031325"/>
          </a:xfrm>
          <a:prstGeom prst="rect">
            <a:avLst/>
          </a:prstGeom>
          <a:noFill/>
        </p:spPr>
        <p:txBody>
          <a:bodyPr wrap="square" rtlCol="0">
            <a:spAutoFit/>
          </a:bodyPr>
          <a:lstStyle/>
          <a:p>
            <a:r>
              <a:rPr lang="en-GB" dirty="0" smtClean="0"/>
              <a:t>The skin tells us if it is hot or cold, rough or smooth, or when we are hurt and feeling pain.</a:t>
            </a:r>
            <a:endParaRPr lang="en-GB" dirty="0"/>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1000"/>
                                        <p:tgtEl>
                                          <p:spTgt spid="31"/>
                                        </p:tgtEl>
                                      </p:cBhvr>
                                    </p:animEffect>
                                    <p:anim calcmode="lin" valueType="num">
                                      <p:cBhvr>
                                        <p:cTn id="49" dur="1000" fill="hold"/>
                                        <p:tgtEl>
                                          <p:spTgt spid="31"/>
                                        </p:tgtEl>
                                        <p:attrNameLst>
                                          <p:attrName>ppt_x</p:attrName>
                                        </p:attrNameLst>
                                      </p:cBhvr>
                                      <p:tavLst>
                                        <p:tav tm="0">
                                          <p:val>
                                            <p:strVal val="#ppt_x"/>
                                          </p:val>
                                        </p:tav>
                                        <p:tav tm="100000">
                                          <p:val>
                                            <p:strVal val="#ppt_x"/>
                                          </p:val>
                                        </p:tav>
                                      </p:tavLst>
                                    </p:anim>
                                    <p:anim calcmode="lin" valueType="num">
                                      <p:cBhvr>
                                        <p:cTn id="5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1000"/>
                                        <p:tgtEl>
                                          <p:spTgt spid="29"/>
                                        </p:tgtEl>
                                      </p:cBhvr>
                                    </p:animEffect>
                                    <p:anim calcmode="lin" valueType="num">
                                      <p:cBhvr>
                                        <p:cTn id="56" dur="1000" fill="hold"/>
                                        <p:tgtEl>
                                          <p:spTgt spid="29"/>
                                        </p:tgtEl>
                                        <p:attrNameLst>
                                          <p:attrName>ppt_x</p:attrName>
                                        </p:attrNameLst>
                                      </p:cBhvr>
                                      <p:tavLst>
                                        <p:tav tm="0">
                                          <p:val>
                                            <p:strVal val="#ppt_x"/>
                                          </p:val>
                                        </p:tav>
                                        <p:tav tm="100000">
                                          <p:val>
                                            <p:strVal val="#ppt_x"/>
                                          </p:val>
                                        </p:tav>
                                      </p:tavLst>
                                    </p:anim>
                                    <p:anim calcmode="lin" valueType="num">
                                      <p:cBhvr>
                                        <p:cTn id="57" dur="1000" fill="hold"/>
                                        <p:tgtEl>
                                          <p:spTgt spid="29"/>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1000"/>
                                        <p:tgtEl>
                                          <p:spTgt spid="17"/>
                                        </p:tgtEl>
                                      </p:cBhvr>
                                    </p:animEffect>
                                    <p:anim calcmode="lin" valueType="num">
                                      <p:cBhvr>
                                        <p:cTn id="61" dur="1000" fill="hold"/>
                                        <p:tgtEl>
                                          <p:spTgt spid="17"/>
                                        </p:tgtEl>
                                        <p:attrNameLst>
                                          <p:attrName>ppt_x</p:attrName>
                                        </p:attrNameLst>
                                      </p:cBhvr>
                                      <p:tavLst>
                                        <p:tav tm="0">
                                          <p:val>
                                            <p:strVal val="#ppt_x"/>
                                          </p:val>
                                        </p:tav>
                                        <p:tav tm="100000">
                                          <p:val>
                                            <p:strVal val="#ppt_x"/>
                                          </p:val>
                                        </p:tav>
                                      </p:tavLst>
                                    </p:anim>
                                    <p:anim calcmode="lin" valueType="num">
                                      <p:cBhvr>
                                        <p:cTn id="62" dur="1000" fill="hold"/>
                                        <p:tgtEl>
                                          <p:spTgt spid="17"/>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1000"/>
                                        <p:tgtEl>
                                          <p:spTgt spid="32"/>
                                        </p:tgtEl>
                                      </p:cBhvr>
                                    </p:animEffect>
                                    <p:anim calcmode="lin" valueType="num">
                                      <p:cBhvr>
                                        <p:cTn id="71" dur="1000" fill="hold"/>
                                        <p:tgtEl>
                                          <p:spTgt spid="32"/>
                                        </p:tgtEl>
                                        <p:attrNameLst>
                                          <p:attrName>ppt_x</p:attrName>
                                        </p:attrNameLst>
                                      </p:cBhvr>
                                      <p:tavLst>
                                        <p:tav tm="0">
                                          <p:val>
                                            <p:strVal val="#ppt_x"/>
                                          </p:val>
                                        </p:tav>
                                        <p:tav tm="100000">
                                          <p:val>
                                            <p:strVal val="#ppt_x"/>
                                          </p:val>
                                        </p:tav>
                                      </p:tavLst>
                                    </p:anim>
                                    <p:anim calcmode="lin" valueType="num">
                                      <p:cBhvr>
                                        <p:cTn id="72"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nodeType="click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000"/>
                                        <p:tgtEl>
                                          <p:spTgt spid="20"/>
                                        </p:tgtEl>
                                      </p:cBhvr>
                                    </p:animEffect>
                                    <p:anim calcmode="lin" valueType="num">
                                      <p:cBhvr>
                                        <p:cTn id="78" dur="1000" fill="hold"/>
                                        <p:tgtEl>
                                          <p:spTgt spid="20"/>
                                        </p:tgtEl>
                                        <p:attrNameLst>
                                          <p:attrName>ppt_x</p:attrName>
                                        </p:attrNameLst>
                                      </p:cBhvr>
                                      <p:tavLst>
                                        <p:tav tm="0">
                                          <p:val>
                                            <p:strVal val="#ppt_x"/>
                                          </p:val>
                                        </p:tav>
                                        <p:tav tm="100000">
                                          <p:val>
                                            <p:strVal val="#ppt_x"/>
                                          </p:val>
                                        </p:tav>
                                      </p:tavLst>
                                    </p:anim>
                                    <p:anim calcmode="lin" valueType="num">
                                      <p:cBhvr>
                                        <p:cTn id="79" dur="100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1000"/>
                                        <p:tgtEl>
                                          <p:spTgt spid="34"/>
                                        </p:tgtEl>
                                      </p:cBhvr>
                                    </p:animEffect>
                                    <p:anim calcmode="lin" valueType="num">
                                      <p:cBhvr>
                                        <p:cTn id="88" dur="1000" fill="hold"/>
                                        <p:tgtEl>
                                          <p:spTgt spid="34"/>
                                        </p:tgtEl>
                                        <p:attrNameLst>
                                          <p:attrName>ppt_x</p:attrName>
                                        </p:attrNameLst>
                                      </p:cBhvr>
                                      <p:tavLst>
                                        <p:tav tm="0">
                                          <p:val>
                                            <p:strVal val="#ppt_x"/>
                                          </p:val>
                                        </p:tav>
                                        <p:tav tm="100000">
                                          <p:val>
                                            <p:strVal val="#ppt_x"/>
                                          </p:val>
                                        </p:tav>
                                      </p:tavLst>
                                    </p:anim>
                                    <p:anim calcmode="lin" valueType="num">
                                      <p:cBhvr>
                                        <p:cTn id="89" dur="1000" fill="hold"/>
                                        <p:tgtEl>
                                          <p:spTgt spid="34"/>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1000"/>
                                        <p:tgtEl>
                                          <p:spTgt spid="25"/>
                                        </p:tgtEl>
                                      </p:cBhvr>
                                    </p:animEffect>
                                    <p:anim calcmode="lin" valueType="num">
                                      <p:cBhvr>
                                        <p:cTn id="93" dur="1000" fill="hold"/>
                                        <p:tgtEl>
                                          <p:spTgt spid="25"/>
                                        </p:tgtEl>
                                        <p:attrNameLst>
                                          <p:attrName>ppt_x</p:attrName>
                                        </p:attrNameLst>
                                      </p:cBhvr>
                                      <p:tavLst>
                                        <p:tav tm="0">
                                          <p:val>
                                            <p:strVal val="#ppt_x"/>
                                          </p:val>
                                        </p:tav>
                                        <p:tav tm="100000">
                                          <p:val>
                                            <p:strVal val="#ppt_x"/>
                                          </p:val>
                                        </p:tav>
                                      </p:tavLst>
                                    </p:anim>
                                    <p:anim calcmode="lin" valueType="num">
                                      <p:cBhvr>
                                        <p:cTn id="94"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42" presetClass="entr" presetSubtype="0" fill="hold" nodeType="clickEffect">
                                  <p:stCondLst>
                                    <p:cond delay="0"/>
                                  </p:stCondLst>
                                  <p:childTnLst>
                                    <p:set>
                                      <p:cBhvr>
                                        <p:cTn id="98" dur="1" fill="hold">
                                          <p:stCondLst>
                                            <p:cond delay="0"/>
                                          </p:stCondLst>
                                        </p:cTn>
                                        <p:tgtEl>
                                          <p:spTgt spid="16"/>
                                        </p:tgtEl>
                                        <p:attrNameLst>
                                          <p:attrName>style.visibility</p:attrName>
                                        </p:attrNameLst>
                                      </p:cBhvr>
                                      <p:to>
                                        <p:strVal val="visible"/>
                                      </p:to>
                                    </p:set>
                                    <p:animEffect transition="in" filter="fade">
                                      <p:cBhvr>
                                        <p:cTn id="99" dur="1000"/>
                                        <p:tgtEl>
                                          <p:spTgt spid="16"/>
                                        </p:tgtEl>
                                      </p:cBhvr>
                                    </p:animEffect>
                                    <p:anim calcmode="lin" valueType="num">
                                      <p:cBhvr>
                                        <p:cTn id="100" dur="1000" fill="hold"/>
                                        <p:tgtEl>
                                          <p:spTgt spid="16"/>
                                        </p:tgtEl>
                                        <p:attrNameLst>
                                          <p:attrName>ppt_x</p:attrName>
                                        </p:attrNameLst>
                                      </p:cBhvr>
                                      <p:tavLst>
                                        <p:tav tm="0">
                                          <p:val>
                                            <p:strVal val="#ppt_x"/>
                                          </p:val>
                                        </p:tav>
                                        <p:tav tm="100000">
                                          <p:val>
                                            <p:strVal val="#ppt_x"/>
                                          </p:val>
                                        </p:tav>
                                      </p:tavLst>
                                    </p:anim>
                                    <p:anim calcmode="lin" valueType="num">
                                      <p:cBhvr>
                                        <p:cTn id="101" dur="1000" fill="hold"/>
                                        <p:tgtEl>
                                          <p:spTgt spid="16"/>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1000"/>
                                        <p:tgtEl>
                                          <p:spTgt spid="30"/>
                                        </p:tgtEl>
                                      </p:cBhvr>
                                    </p:animEffect>
                                    <p:anim calcmode="lin" valueType="num">
                                      <p:cBhvr>
                                        <p:cTn id="105" dur="1000" fill="hold"/>
                                        <p:tgtEl>
                                          <p:spTgt spid="30"/>
                                        </p:tgtEl>
                                        <p:attrNameLst>
                                          <p:attrName>ppt_x</p:attrName>
                                        </p:attrNameLst>
                                      </p:cBhvr>
                                      <p:tavLst>
                                        <p:tav tm="0">
                                          <p:val>
                                            <p:strVal val="#ppt_x"/>
                                          </p:val>
                                        </p:tav>
                                        <p:tav tm="100000">
                                          <p:val>
                                            <p:strVal val="#ppt_x"/>
                                          </p:val>
                                        </p:tav>
                                      </p:tavLst>
                                    </p:anim>
                                    <p:anim calcmode="lin" valueType="num">
                                      <p:cBhvr>
                                        <p:cTn id="106" dur="1000" fill="hold"/>
                                        <p:tgtEl>
                                          <p:spTgt spid="3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1000"/>
                                        <p:tgtEl>
                                          <p:spTgt spid="35"/>
                                        </p:tgtEl>
                                      </p:cBhvr>
                                    </p:animEffect>
                                    <p:anim calcmode="lin" valueType="num">
                                      <p:cBhvr>
                                        <p:cTn id="110" dur="1000" fill="hold"/>
                                        <p:tgtEl>
                                          <p:spTgt spid="35"/>
                                        </p:tgtEl>
                                        <p:attrNameLst>
                                          <p:attrName>ppt_x</p:attrName>
                                        </p:attrNameLst>
                                      </p:cBhvr>
                                      <p:tavLst>
                                        <p:tav tm="0">
                                          <p:val>
                                            <p:strVal val="#ppt_x"/>
                                          </p:val>
                                        </p:tav>
                                        <p:tav tm="100000">
                                          <p:val>
                                            <p:strVal val="#ppt_x"/>
                                          </p:val>
                                        </p:tav>
                                      </p:tavLst>
                                    </p:anim>
                                    <p:anim calcmode="lin" valueType="num">
                                      <p:cBhvr>
                                        <p:cTn id="111" dur="1000" fill="hold"/>
                                        <p:tgtEl>
                                          <p:spTgt spid="35"/>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4"/>
                                        </p:tgtEl>
                                        <p:attrNameLst>
                                          <p:attrName>style.visibility</p:attrName>
                                        </p:attrNameLst>
                                      </p:cBhvr>
                                      <p:to>
                                        <p:strVal val="visible"/>
                                      </p:to>
                                    </p:set>
                                    <p:animEffect transition="in" filter="fade">
                                      <p:cBhvr>
                                        <p:cTn id="114" dur="1000"/>
                                        <p:tgtEl>
                                          <p:spTgt spid="24"/>
                                        </p:tgtEl>
                                      </p:cBhvr>
                                    </p:animEffect>
                                    <p:anim calcmode="lin" valueType="num">
                                      <p:cBhvr>
                                        <p:cTn id="115" dur="1000" fill="hold"/>
                                        <p:tgtEl>
                                          <p:spTgt spid="24"/>
                                        </p:tgtEl>
                                        <p:attrNameLst>
                                          <p:attrName>ppt_x</p:attrName>
                                        </p:attrNameLst>
                                      </p:cBhvr>
                                      <p:tavLst>
                                        <p:tav tm="0">
                                          <p:val>
                                            <p:strVal val="#ppt_x"/>
                                          </p:val>
                                        </p:tav>
                                        <p:tav tm="100000">
                                          <p:val>
                                            <p:strVal val="#ppt_x"/>
                                          </p:val>
                                        </p:tav>
                                      </p:tavLst>
                                    </p:anim>
                                    <p:anim calcmode="lin" valueType="num">
                                      <p:cBhvr>
                                        <p:cTn id="1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42" presetClass="entr" presetSubtype="0" fill="hold" nodeType="clickEffect">
                                  <p:stCondLst>
                                    <p:cond delay="0"/>
                                  </p:stCondLst>
                                  <p:childTnLst>
                                    <p:set>
                                      <p:cBhvr>
                                        <p:cTn id="120" dur="1" fill="hold">
                                          <p:stCondLst>
                                            <p:cond delay="0"/>
                                          </p:stCondLst>
                                        </p:cTn>
                                        <p:tgtEl>
                                          <p:spTgt spid="19"/>
                                        </p:tgtEl>
                                        <p:attrNameLst>
                                          <p:attrName>style.visibility</p:attrName>
                                        </p:attrNameLst>
                                      </p:cBhvr>
                                      <p:to>
                                        <p:strVal val="visible"/>
                                      </p:to>
                                    </p:set>
                                    <p:animEffect transition="in" filter="fade">
                                      <p:cBhvr>
                                        <p:cTn id="121" dur="1000"/>
                                        <p:tgtEl>
                                          <p:spTgt spid="19"/>
                                        </p:tgtEl>
                                      </p:cBhvr>
                                    </p:animEffect>
                                    <p:anim calcmode="lin" valueType="num">
                                      <p:cBhvr>
                                        <p:cTn id="122" dur="1000" fill="hold"/>
                                        <p:tgtEl>
                                          <p:spTgt spid="19"/>
                                        </p:tgtEl>
                                        <p:attrNameLst>
                                          <p:attrName>ppt_x</p:attrName>
                                        </p:attrNameLst>
                                      </p:cBhvr>
                                      <p:tavLst>
                                        <p:tav tm="0">
                                          <p:val>
                                            <p:strVal val="#ppt_x"/>
                                          </p:val>
                                        </p:tav>
                                        <p:tav tm="100000">
                                          <p:val>
                                            <p:strVal val="#ppt_x"/>
                                          </p:val>
                                        </p:tav>
                                      </p:tavLst>
                                    </p:anim>
                                    <p:anim calcmode="lin" valueType="num">
                                      <p:cBhvr>
                                        <p:cTn id="123" dur="1000" fill="hold"/>
                                        <p:tgtEl>
                                          <p:spTgt spid="19"/>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8"/>
                                        </p:tgtEl>
                                        <p:attrNameLst>
                                          <p:attrName>style.visibility</p:attrName>
                                        </p:attrNameLst>
                                      </p:cBhvr>
                                      <p:to>
                                        <p:strVal val="visible"/>
                                      </p:to>
                                    </p:set>
                                    <p:animEffect transition="in" filter="fade">
                                      <p:cBhvr>
                                        <p:cTn id="126" dur="1000"/>
                                        <p:tgtEl>
                                          <p:spTgt spid="28"/>
                                        </p:tgtEl>
                                      </p:cBhvr>
                                    </p:animEffect>
                                    <p:anim calcmode="lin" valueType="num">
                                      <p:cBhvr>
                                        <p:cTn id="127" dur="1000" fill="hold"/>
                                        <p:tgtEl>
                                          <p:spTgt spid="28"/>
                                        </p:tgtEl>
                                        <p:attrNameLst>
                                          <p:attrName>ppt_x</p:attrName>
                                        </p:attrNameLst>
                                      </p:cBhvr>
                                      <p:tavLst>
                                        <p:tav tm="0">
                                          <p:val>
                                            <p:strVal val="#ppt_x"/>
                                          </p:val>
                                        </p:tav>
                                        <p:tav tm="100000">
                                          <p:val>
                                            <p:strVal val="#ppt_x"/>
                                          </p:val>
                                        </p:tav>
                                      </p:tavLst>
                                    </p:anim>
                                    <p:anim calcmode="lin" valueType="num">
                                      <p:cBhvr>
                                        <p:cTn id="128" dur="1000" fill="hold"/>
                                        <p:tgtEl>
                                          <p:spTgt spid="28"/>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23"/>
                                        </p:tgtEl>
                                        <p:attrNameLst>
                                          <p:attrName>style.visibility</p:attrName>
                                        </p:attrNameLst>
                                      </p:cBhvr>
                                      <p:to>
                                        <p:strVal val="visible"/>
                                      </p:to>
                                    </p:set>
                                    <p:animEffect transition="in" filter="fade">
                                      <p:cBhvr>
                                        <p:cTn id="131" dur="1000"/>
                                        <p:tgtEl>
                                          <p:spTgt spid="23"/>
                                        </p:tgtEl>
                                      </p:cBhvr>
                                    </p:animEffect>
                                    <p:anim calcmode="lin" valueType="num">
                                      <p:cBhvr>
                                        <p:cTn id="132" dur="1000" fill="hold"/>
                                        <p:tgtEl>
                                          <p:spTgt spid="23"/>
                                        </p:tgtEl>
                                        <p:attrNameLst>
                                          <p:attrName>ppt_x</p:attrName>
                                        </p:attrNameLst>
                                      </p:cBhvr>
                                      <p:tavLst>
                                        <p:tav tm="0">
                                          <p:val>
                                            <p:strVal val="#ppt_x"/>
                                          </p:val>
                                        </p:tav>
                                        <p:tav tm="100000">
                                          <p:val>
                                            <p:strVal val="#ppt_x"/>
                                          </p:val>
                                        </p:tav>
                                      </p:tavLst>
                                    </p:anim>
                                    <p:anim calcmode="lin" valueType="num">
                                      <p:cBhvr>
                                        <p:cTn id="133" dur="1000" fill="hold"/>
                                        <p:tgtEl>
                                          <p:spTgt spid="23"/>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0"/>
                                  </p:stCondLst>
                                  <p:childTnLst>
                                    <p:set>
                                      <p:cBhvr>
                                        <p:cTn id="135" dur="1" fill="hold">
                                          <p:stCondLst>
                                            <p:cond delay="0"/>
                                          </p:stCondLst>
                                        </p:cTn>
                                        <p:tgtEl>
                                          <p:spTgt spid="33"/>
                                        </p:tgtEl>
                                        <p:attrNameLst>
                                          <p:attrName>style.visibility</p:attrName>
                                        </p:attrNameLst>
                                      </p:cBhvr>
                                      <p:to>
                                        <p:strVal val="visible"/>
                                      </p:to>
                                    </p:set>
                                    <p:animEffect transition="in" filter="fade">
                                      <p:cBhvr>
                                        <p:cTn id="136" dur="1000"/>
                                        <p:tgtEl>
                                          <p:spTgt spid="33"/>
                                        </p:tgtEl>
                                      </p:cBhvr>
                                    </p:animEffect>
                                    <p:anim calcmode="lin" valueType="num">
                                      <p:cBhvr>
                                        <p:cTn id="137" dur="1000" fill="hold"/>
                                        <p:tgtEl>
                                          <p:spTgt spid="33"/>
                                        </p:tgtEl>
                                        <p:attrNameLst>
                                          <p:attrName>ppt_x</p:attrName>
                                        </p:attrNameLst>
                                      </p:cBhvr>
                                      <p:tavLst>
                                        <p:tav tm="0">
                                          <p:val>
                                            <p:strVal val="#ppt_x"/>
                                          </p:val>
                                        </p:tav>
                                        <p:tav tm="100000">
                                          <p:val>
                                            <p:strVal val="#ppt_x"/>
                                          </p:val>
                                        </p:tav>
                                      </p:tavLst>
                                    </p:anim>
                                    <p:anim calcmode="lin" valueType="num">
                                      <p:cBhvr>
                                        <p:cTn id="13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21" grpId="0"/>
      <p:bldP spid="22" grpId="0"/>
      <p:bldP spid="23" grpId="0"/>
      <p:bldP spid="24" grpId="0"/>
      <p:bldP spid="25" grpId="0"/>
      <p:bldP spid="26" grpId="0" animBg="1"/>
      <p:bldP spid="27" grpId="0" animBg="1"/>
      <p:bldP spid="28" grpId="0" animBg="1"/>
      <p:bldP spid="29" grpId="0" animBg="1"/>
      <p:bldP spid="30" grpId="0" animBg="1"/>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Care for sense organs</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sp>
        <p:nvSpPr>
          <p:cNvPr id="16" name="TextBox 15"/>
          <p:cNvSpPr txBox="1"/>
          <p:nvPr/>
        </p:nvSpPr>
        <p:spPr>
          <a:xfrm>
            <a:off x="901520" y="2395470"/>
            <a:ext cx="6246255" cy="3416320"/>
          </a:xfrm>
          <a:prstGeom prst="rect">
            <a:avLst/>
          </a:prstGeom>
          <a:noFill/>
        </p:spPr>
        <p:txBody>
          <a:bodyPr wrap="square" rtlCol="0">
            <a:spAutoFit/>
          </a:bodyPr>
          <a:lstStyle/>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bath daily using soap and clean water.</a:t>
            </a:r>
          </a:p>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apply oil on our skin to keep it moist.</a:t>
            </a:r>
          </a:p>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always brash our tongue and teeth when cleaning our mouth.</a:t>
            </a:r>
          </a:p>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keep our nose clean using a clean handkerchief.</a:t>
            </a:r>
          </a:p>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clean our ears using cotton buds.</a:t>
            </a:r>
          </a:p>
          <a:p>
            <a:pPr marL="342900" indent="-342900">
              <a:lnSpc>
                <a:spcPct val="200000"/>
              </a:lnSpc>
              <a:buFont typeface="+mj-lt"/>
              <a:buAutoNum type="alphaLcParenR"/>
            </a:pPr>
            <a:r>
              <a:rPr lang="en-GB" dirty="0" smtClean="0">
                <a:solidFill>
                  <a:schemeClr val="accent2">
                    <a:lumMod val="50000"/>
                  </a:schemeClr>
                </a:solidFill>
                <a:latin typeface="AR CENA" panose="02000000000000000000" pitchFamily="2" charset="0"/>
              </a:rPr>
              <a:t>We should not put sharp objects in our nose or ears.</a:t>
            </a:r>
            <a:endParaRPr lang="en-GB" dirty="0">
              <a:solidFill>
                <a:schemeClr val="accent2">
                  <a:lumMod val="50000"/>
                </a:schemeClr>
              </a:solidFill>
              <a:latin typeface="AR CENA" panose="02000000000000000000" pitchFamily="2" charset="0"/>
            </a:endParaRP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l="17793" t="7118" r="18609" b="17008"/>
          <a:stretch/>
        </p:blipFill>
        <p:spPr>
          <a:xfrm>
            <a:off x="7328079" y="2093625"/>
            <a:ext cx="3696235" cy="2243335"/>
          </a:xfrm>
          <a:prstGeom prst="rect">
            <a:avLst/>
          </a:prstGeom>
        </p:spPr>
      </p:pic>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8079" y="4510322"/>
            <a:ext cx="3696235" cy="2238207"/>
          </a:xfrm>
          <a:prstGeom prst="rect">
            <a:avLst/>
          </a:prstGeom>
        </p:spPr>
      </p:pic>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up)">
                                      <p:cBhvr>
                                        <p:cTn id="33" dur="6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The human skeleton</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2570" y="2205268"/>
            <a:ext cx="2584270" cy="4383632"/>
          </a:xfrm>
          <a:prstGeom prst="rect">
            <a:avLst/>
          </a:prstGeom>
        </p:spPr>
      </p:pic>
      <p:cxnSp>
        <p:nvCxnSpPr>
          <p:cNvPr id="17" name="Straight Connector 16"/>
          <p:cNvCxnSpPr/>
          <p:nvPr/>
        </p:nvCxnSpPr>
        <p:spPr>
          <a:xfrm flipV="1">
            <a:off x="1965638" y="2343955"/>
            <a:ext cx="1833630" cy="5151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2163651" y="2704563"/>
            <a:ext cx="270454" cy="73409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434105" y="2653048"/>
            <a:ext cx="1365163" cy="38637"/>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876370" y="3026536"/>
            <a:ext cx="201681" cy="1120461"/>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434105" y="3039414"/>
            <a:ext cx="656825" cy="24469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078051" y="3026535"/>
            <a:ext cx="721217"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1918951" y="3812146"/>
            <a:ext cx="1159100" cy="109470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3033109" y="4865233"/>
            <a:ext cx="708338" cy="2575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2163651" y="4906851"/>
            <a:ext cx="869458" cy="88864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2163651" y="5811830"/>
            <a:ext cx="869458" cy="51949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033109" y="5753875"/>
            <a:ext cx="766159" cy="4161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799268" y="2070810"/>
            <a:ext cx="1561277" cy="369332"/>
          </a:xfrm>
          <a:prstGeom prst="rect">
            <a:avLst/>
          </a:prstGeom>
          <a:noFill/>
        </p:spPr>
        <p:txBody>
          <a:bodyPr wrap="square" rtlCol="0">
            <a:spAutoFit/>
          </a:bodyPr>
          <a:lstStyle/>
          <a:p>
            <a:r>
              <a:rPr lang="en-GB" dirty="0" smtClean="0">
                <a:solidFill>
                  <a:srgbClr val="FF0000"/>
                </a:solidFill>
              </a:rPr>
              <a:t>Skull </a:t>
            </a:r>
            <a:endParaRPr lang="en-GB" dirty="0">
              <a:solidFill>
                <a:srgbClr val="FF0000"/>
              </a:solidFill>
            </a:endParaRPr>
          </a:p>
        </p:txBody>
      </p:sp>
      <p:sp>
        <p:nvSpPr>
          <p:cNvPr id="29" name="TextBox 28"/>
          <p:cNvSpPr txBox="1"/>
          <p:nvPr/>
        </p:nvSpPr>
        <p:spPr>
          <a:xfrm>
            <a:off x="3767205" y="2853075"/>
            <a:ext cx="1484004" cy="369332"/>
          </a:xfrm>
          <a:prstGeom prst="rect">
            <a:avLst/>
          </a:prstGeom>
          <a:noFill/>
        </p:spPr>
        <p:txBody>
          <a:bodyPr wrap="square" rtlCol="0">
            <a:spAutoFit/>
          </a:bodyPr>
          <a:lstStyle/>
          <a:p>
            <a:r>
              <a:rPr lang="en-GB" dirty="0" smtClean="0">
                <a:solidFill>
                  <a:srgbClr val="FF0000"/>
                </a:solidFill>
              </a:rPr>
              <a:t>Limb bones</a:t>
            </a:r>
            <a:endParaRPr lang="en-GB" dirty="0">
              <a:solidFill>
                <a:srgbClr val="FF0000"/>
              </a:solidFill>
            </a:endParaRPr>
          </a:p>
        </p:txBody>
      </p:sp>
      <p:sp>
        <p:nvSpPr>
          <p:cNvPr id="30" name="TextBox 29"/>
          <p:cNvSpPr txBox="1"/>
          <p:nvPr/>
        </p:nvSpPr>
        <p:spPr>
          <a:xfrm>
            <a:off x="3741447" y="2459976"/>
            <a:ext cx="1764405" cy="369332"/>
          </a:xfrm>
          <a:prstGeom prst="rect">
            <a:avLst/>
          </a:prstGeom>
          <a:noFill/>
        </p:spPr>
        <p:txBody>
          <a:bodyPr wrap="square" rtlCol="0">
            <a:spAutoFit/>
          </a:bodyPr>
          <a:lstStyle/>
          <a:p>
            <a:r>
              <a:rPr lang="en-GB" dirty="0" smtClean="0">
                <a:solidFill>
                  <a:srgbClr val="FF0000"/>
                </a:solidFill>
              </a:rPr>
              <a:t>Ribcage </a:t>
            </a:r>
            <a:endParaRPr lang="en-GB" dirty="0">
              <a:solidFill>
                <a:srgbClr val="FF0000"/>
              </a:solidFill>
            </a:endParaRPr>
          </a:p>
        </p:txBody>
      </p:sp>
      <p:sp>
        <p:nvSpPr>
          <p:cNvPr id="31" name="TextBox 30"/>
          <p:cNvSpPr txBox="1"/>
          <p:nvPr/>
        </p:nvSpPr>
        <p:spPr>
          <a:xfrm>
            <a:off x="3767205" y="5559178"/>
            <a:ext cx="1484004" cy="369332"/>
          </a:xfrm>
          <a:prstGeom prst="rect">
            <a:avLst/>
          </a:prstGeom>
          <a:noFill/>
        </p:spPr>
        <p:txBody>
          <a:bodyPr wrap="square" rtlCol="0">
            <a:spAutoFit/>
          </a:bodyPr>
          <a:lstStyle/>
          <a:p>
            <a:r>
              <a:rPr lang="en-GB" dirty="0" smtClean="0">
                <a:solidFill>
                  <a:srgbClr val="FF0000"/>
                </a:solidFill>
              </a:rPr>
              <a:t>Limb bones</a:t>
            </a:r>
            <a:endParaRPr lang="en-GB" dirty="0">
              <a:solidFill>
                <a:srgbClr val="FF0000"/>
              </a:solidFill>
            </a:endParaRPr>
          </a:p>
        </p:txBody>
      </p:sp>
      <p:sp>
        <p:nvSpPr>
          <p:cNvPr id="32" name="TextBox 31"/>
          <p:cNvSpPr txBox="1"/>
          <p:nvPr/>
        </p:nvSpPr>
        <p:spPr>
          <a:xfrm>
            <a:off x="3767070" y="4693446"/>
            <a:ext cx="2099257" cy="369332"/>
          </a:xfrm>
          <a:prstGeom prst="rect">
            <a:avLst/>
          </a:prstGeom>
          <a:noFill/>
        </p:spPr>
        <p:txBody>
          <a:bodyPr wrap="square" rtlCol="0">
            <a:spAutoFit/>
          </a:bodyPr>
          <a:lstStyle/>
          <a:p>
            <a:r>
              <a:rPr lang="en-GB" dirty="0" smtClean="0">
                <a:solidFill>
                  <a:srgbClr val="FF0000"/>
                </a:solidFill>
              </a:rPr>
              <a:t>Backbone </a:t>
            </a:r>
            <a:r>
              <a:rPr lang="en-GB" i="1" dirty="0" smtClean="0">
                <a:solidFill>
                  <a:srgbClr val="FF0000"/>
                </a:solidFill>
              </a:rPr>
              <a:t>(spine</a:t>
            </a:r>
            <a:r>
              <a:rPr lang="en-GB" dirty="0" smtClean="0">
                <a:solidFill>
                  <a:srgbClr val="FF0000"/>
                </a:solidFill>
              </a:rPr>
              <a:t>)</a:t>
            </a:r>
            <a:endParaRPr lang="en-GB" dirty="0">
              <a:solidFill>
                <a:srgbClr val="FF0000"/>
              </a:solidFill>
            </a:endParaRPr>
          </a:p>
        </p:txBody>
      </p:sp>
      <p:sp>
        <p:nvSpPr>
          <p:cNvPr id="33" name="TextBox 32"/>
          <p:cNvSpPr txBox="1"/>
          <p:nvPr/>
        </p:nvSpPr>
        <p:spPr>
          <a:xfrm>
            <a:off x="6096001" y="3269834"/>
            <a:ext cx="5301802" cy="2862322"/>
          </a:xfrm>
          <a:prstGeom prst="rect">
            <a:avLst/>
          </a:prstGeom>
          <a:noFill/>
        </p:spPr>
        <p:txBody>
          <a:bodyPr wrap="square" rtlCol="0">
            <a:spAutoFit/>
          </a:bodyPr>
          <a:lstStyle/>
          <a:p>
            <a:pPr marL="342900" indent="-342900">
              <a:lnSpc>
                <a:spcPct val="200000"/>
              </a:lnSpc>
              <a:buFont typeface="+mj-lt"/>
              <a:buAutoNum type="arabicPeriod"/>
            </a:pPr>
            <a:r>
              <a:rPr lang="en-GB" dirty="0" smtClean="0">
                <a:latin typeface="AR CENA" panose="02000000000000000000" pitchFamily="2" charset="0"/>
              </a:rPr>
              <a:t>The skull protects the brain from injury.</a:t>
            </a:r>
          </a:p>
          <a:p>
            <a:pPr marL="342900" indent="-342900">
              <a:lnSpc>
                <a:spcPct val="200000"/>
              </a:lnSpc>
              <a:buFont typeface="+mj-lt"/>
              <a:buAutoNum type="arabicPeriod"/>
            </a:pPr>
            <a:r>
              <a:rPr lang="en-GB" dirty="0" smtClean="0">
                <a:latin typeface="AR CENA" panose="02000000000000000000" pitchFamily="2" charset="0"/>
              </a:rPr>
              <a:t>The backbone provides support to the entire body and helps the body to remain upright.</a:t>
            </a:r>
          </a:p>
          <a:p>
            <a:pPr marL="342900" indent="-342900">
              <a:lnSpc>
                <a:spcPct val="200000"/>
              </a:lnSpc>
              <a:buFont typeface="+mj-lt"/>
              <a:buAutoNum type="arabicPeriod"/>
            </a:pPr>
            <a:r>
              <a:rPr lang="en-GB" dirty="0" smtClean="0">
                <a:latin typeface="AR CENA" panose="02000000000000000000" pitchFamily="2" charset="0"/>
              </a:rPr>
              <a:t>The ribcage protects the heart and lungs.</a:t>
            </a:r>
          </a:p>
          <a:p>
            <a:pPr marL="342900" indent="-342900">
              <a:lnSpc>
                <a:spcPct val="200000"/>
              </a:lnSpc>
              <a:buFont typeface="+mj-lt"/>
              <a:buAutoNum type="arabicPeriod"/>
            </a:pPr>
            <a:r>
              <a:rPr lang="en-GB" dirty="0" smtClean="0">
                <a:latin typeface="AR CENA" panose="02000000000000000000" pitchFamily="2" charset="0"/>
              </a:rPr>
              <a:t>The limb bones supports the weight of the human body.</a:t>
            </a:r>
            <a:endParaRPr lang="en-GB" dirty="0">
              <a:latin typeface="AR CENA" panose="02000000000000000000" pitchFamily="2" charset="0"/>
            </a:endParaRPr>
          </a:p>
        </p:txBody>
      </p:sp>
      <p:sp>
        <p:nvSpPr>
          <p:cNvPr id="34" name="TextBox 33"/>
          <p:cNvSpPr txBox="1"/>
          <p:nvPr/>
        </p:nvSpPr>
        <p:spPr>
          <a:xfrm>
            <a:off x="6046631" y="2395470"/>
            <a:ext cx="4926169" cy="646331"/>
          </a:xfrm>
          <a:prstGeom prst="rect">
            <a:avLst/>
          </a:prstGeom>
          <a:noFill/>
        </p:spPr>
        <p:txBody>
          <a:bodyPr wrap="square" numCol="1" rtlCol="0">
            <a:spAutoFit/>
          </a:bodyPr>
          <a:lstStyle/>
          <a:p>
            <a:r>
              <a:rPr lang="en-GB" b="1" spc="300" dirty="0" smtClean="0">
                <a:solidFill>
                  <a:srgbClr val="00B050"/>
                </a:solidFill>
                <a:latin typeface="Bauhaus 93" panose="04030905020B02020C02" pitchFamily="82" charset="0"/>
              </a:rPr>
              <a:t>FUNCTIONS OF THE HUMAN SKELETON.</a:t>
            </a:r>
            <a:endParaRPr lang="en-GB" b="1" spc="300" dirty="0">
              <a:solidFill>
                <a:srgbClr val="00B050"/>
              </a:solidFill>
              <a:latin typeface="Bauhaus 93" panose="04030905020B02020C02" pitchFamily="82" charset="0"/>
            </a:endParaRPr>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3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wipe(left)">
                                      <p:cBhvr>
                                        <p:cTn id="41" dur="500"/>
                                        <p:tgtEl>
                                          <p:spTgt spid="28"/>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par>
                                <p:cTn id="58" presetID="22" presetClass="entr" presetSubtype="8"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par>
                                <p:cTn id="61" presetID="22" presetClass="entr" presetSubtype="8"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left)">
                                      <p:cBhvr>
                                        <p:cTn id="71" dur="500"/>
                                        <p:tgtEl>
                                          <p:spTgt spid="23"/>
                                        </p:tgtEl>
                                      </p:cBhvr>
                                    </p:animEffect>
                                  </p:childTnLst>
                                </p:cTn>
                              </p:par>
                              <p:par>
                                <p:cTn id="72" presetID="22" presetClass="entr" presetSubtype="8" fill="hold"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left)">
                                      <p:cBhvr>
                                        <p:cTn id="74" dur="500"/>
                                        <p:tgtEl>
                                          <p:spTgt spid="2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ipe(left)">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wipe(left)">
                                      <p:cBhvr>
                                        <p:cTn id="82" dur="500"/>
                                        <p:tgtEl>
                                          <p:spTgt spid="25"/>
                                        </p:tgtEl>
                                      </p:cBhvr>
                                    </p:animEffect>
                                  </p:childTnLst>
                                </p:cTn>
                              </p:par>
                              <p:par>
                                <p:cTn id="83" presetID="22" presetClass="entr" presetSubtype="8"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22" presetClass="entr" presetSubtype="8" fill="hold" nodeType="with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left)">
                                      <p:cBhvr>
                                        <p:cTn id="88" dur="500"/>
                                        <p:tgtEl>
                                          <p:spTgt spid="2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left)">
                                      <p:cBhvr>
                                        <p:cTn id="91" dur="500"/>
                                        <p:tgtEl>
                                          <p:spTgt spid="31"/>
                                        </p:tgtEl>
                                      </p:cBhvr>
                                    </p:animEffect>
                                  </p:childTnLst>
                                </p:cTn>
                              </p:par>
                            </p:childTnLst>
                          </p:cTn>
                        </p:par>
                      </p:childTnLst>
                    </p:cTn>
                  </p:par>
                  <p:par>
                    <p:cTn id="92" fill="hold">
                      <p:stCondLst>
                        <p:cond delay="indefinite"/>
                      </p:stCondLst>
                      <p:childTnLst>
                        <p:par>
                          <p:cTn id="93" fill="hold">
                            <p:stCondLst>
                              <p:cond delay="0"/>
                            </p:stCondLst>
                            <p:childTnLst>
                              <p:par>
                                <p:cTn id="94" presetID="16" presetClass="entr" presetSubtype="21" fill="hold" grpId="0" nodeType="click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barn(inVertical)">
                                      <p:cBhvr>
                                        <p:cTn id="96" dur="500"/>
                                        <p:tgtEl>
                                          <p:spTgt spid="34"/>
                                        </p:tgtEl>
                                      </p:cBhvr>
                                    </p:animEffect>
                                  </p:childTnLst>
                                </p:cTn>
                              </p:par>
                            </p:childTnLst>
                          </p:cTn>
                        </p:par>
                      </p:childTnLst>
                    </p:cTn>
                  </p:par>
                  <p:par>
                    <p:cTn id="97" fill="hold">
                      <p:stCondLst>
                        <p:cond delay="indefinite"/>
                      </p:stCondLst>
                      <p:childTnLst>
                        <p:par>
                          <p:cTn id="98" fill="hold">
                            <p:stCondLst>
                              <p:cond delay="0"/>
                            </p:stCondLst>
                            <p:childTnLst>
                              <p:par>
                                <p:cTn id="99" presetID="22" presetClass="entr" presetSubtype="1" fill="hold" grpId="0" nodeType="clickEffect">
                                  <p:stCondLst>
                                    <p:cond delay="0"/>
                                  </p:stCondLst>
                                  <p:childTnLst>
                                    <p:set>
                                      <p:cBhvr>
                                        <p:cTn id="100" dur="1" fill="hold">
                                          <p:stCondLst>
                                            <p:cond delay="0"/>
                                          </p:stCondLst>
                                        </p:cTn>
                                        <p:tgtEl>
                                          <p:spTgt spid="33"/>
                                        </p:tgtEl>
                                        <p:attrNameLst>
                                          <p:attrName>style.visibility</p:attrName>
                                        </p:attrNameLst>
                                      </p:cBhvr>
                                      <p:to>
                                        <p:strVal val="visible"/>
                                      </p:to>
                                    </p:set>
                                    <p:animEffect transition="in" filter="wipe(up)">
                                      <p:cBhvr>
                                        <p:cTn id="101" dur="5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28" grpId="0"/>
      <p:bldP spid="29" grpId="0"/>
      <p:bldP spid="30" grpId="0"/>
      <p:bldP spid="31" grpId="0"/>
      <p:bldP spid="32" grpId="0"/>
      <p:bldP spid="33"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The human muscles</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2400" y="2690329"/>
            <a:ext cx="2507470" cy="1840622"/>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1" y="2750043"/>
            <a:ext cx="2532845" cy="3173834"/>
          </a:xfrm>
          <a:prstGeom prst="rect">
            <a:avLst/>
          </a:prstGeom>
        </p:spPr>
      </p:pic>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b="7659"/>
          <a:stretch/>
        </p:blipFill>
        <p:spPr>
          <a:xfrm>
            <a:off x="802400" y="4768350"/>
            <a:ext cx="2507471" cy="1711729"/>
          </a:xfrm>
          <a:prstGeom prst="rect">
            <a:avLst/>
          </a:prstGeom>
        </p:spPr>
      </p:pic>
      <p:sp>
        <p:nvSpPr>
          <p:cNvPr id="19" name="TextBox 18"/>
          <p:cNvSpPr txBox="1"/>
          <p:nvPr/>
        </p:nvSpPr>
        <p:spPr>
          <a:xfrm>
            <a:off x="802399" y="2050103"/>
            <a:ext cx="4246118" cy="461665"/>
          </a:xfrm>
          <a:prstGeom prst="rect">
            <a:avLst/>
          </a:prstGeom>
          <a:noFill/>
        </p:spPr>
        <p:txBody>
          <a:bodyPr wrap="square" rtlCol="0">
            <a:spAutoFit/>
          </a:bodyPr>
          <a:lstStyle/>
          <a:p>
            <a:r>
              <a:rPr lang="en-GB" sz="2400" b="1" spc="300" dirty="0" smtClean="0">
                <a:solidFill>
                  <a:srgbClr val="00B0F0"/>
                </a:solidFill>
                <a:latin typeface="Bauhaus 93" panose="04030905020B02020C02" pitchFamily="82" charset="0"/>
              </a:rPr>
              <a:t>Three types of muscles</a:t>
            </a:r>
            <a:r>
              <a:rPr lang="en-GB" b="1" spc="300" dirty="0" smtClean="0">
                <a:solidFill>
                  <a:srgbClr val="00B0F0"/>
                </a:solidFill>
                <a:latin typeface="Bauhaus 93" panose="04030905020B02020C02" pitchFamily="82" charset="0"/>
              </a:rPr>
              <a:t>.</a:t>
            </a:r>
            <a:endParaRPr lang="en-GB" b="1" spc="300" dirty="0">
              <a:solidFill>
                <a:srgbClr val="00B0F0"/>
              </a:solidFill>
              <a:latin typeface="Bauhaus 93" panose="04030905020B02020C02" pitchFamily="82" charset="0"/>
            </a:endParaRPr>
          </a:p>
        </p:txBody>
      </p:sp>
      <p:sp>
        <p:nvSpPr>
          <p:cNvPr id="20" name="TextBox 19"/>
          <p:cNvSpPr txBox="1"/>
          <p:nvPr/>
        </p:nvSpPr>
        <p:spPr>
          <a:xfrm>
            <a:off x="802399" y="2690329"/>
            <a:ext cx="293913" cy="369332"/>
          </a:xfrm>
          <a:prstGeom prst="rect">
            <a:avLst/>
          </a:prstGeom>
          <a:solidFill>
            <a:srgbClr val="FF0000"/>
          </a:solidFill>
        </p:spPr>
        <p:txBody>
          <a:bodyPr wrap="square" rtlCol="0">
            <a:spAutoFit/>
          </a:bodyPr>
          <a:lstStyle/>
          <a:p>
            <a:r>
              <a:rPr lang="en-GB" dirty="0" smtClean="0">
                <a:solidFill>
                  <a:schemeClr val="bg1"/>
                </a:solidFill>
              </a:rPr>
              <a:t>1</a:t>
            </a:r>
            <a:endParaRPr lang="en-GB" dirty="0">
              <a:solidFill>
                <a:schemeClr val="bg1"/>
              </a:solidFill>
            </a:endParaRPr>
          </a:p>
        </p:txBody>
      </p:sp>
      <p:sp>
        <p:nvSpPr>
          <p:cNvPr id="21" name="TextBox 20"/>
          <p:cNvSpPr txBox="1"/>
          <p:nvPr/>
        </p:nvSpPr>
        <p:spPr>
          <a:xfrm>
            <a:off x="6113595" y="2777358"/>
            <a:ext cx="293913" cy="369332"/>
          </a:xfrm>
          <a:prstGeom prst="rect">
            <a:avLst/>
          </a:prstGeom>
          <a:solidFill>
            <a:srgbClr val="FF0000"/>
          </a:solidFill>
        </p:spPr>
        <p:txBody>
          <a:bodyPr wrap="square" rtlCol="0">
            <a:spAutoFit/>
          </a:bodyPr>
          <a:lstStyle/>
          <a:p>
            <a:r>
              <a:rPr lang="en-GB" dirty="0" smtClean="0">
                <a:solidFill>
                  <a:schemeClr val="bg1"/>
                </a:solidFill>
              </a:rPr>
              <a:t>3</a:t>
            </a:r>
            <a:endParaRPr lang="en-GB" dirty="0">
              <a:solidFill>
                <a:schemeClr val="bg1"/>
              </a:solidFill>
            </a:endParaRPr>
          </a:p>
        </p:txBody>
      </p:sp>
      <p:sp>
        <p:nvSpPr>
          <p:cNvPr id="22" name="TextBox 21"/>
          <p:cNvSpPr txBox="1"/>
          <p:nvPr/>
        </p:nvSpPr>
        <p:spPr>
          <a:xfrm>
            <a:off x="802399" y="4756526"/>
            <a:ext cx="293913" cy="369332"/>
          </a:xfrm>
          <a:prstGeom prst="rect">
            <a:avLst/>
          </a:prstGeom>
          <a:solidFill>
            <a:srgbClr val="FF0000"/>
          </a:solidFill>
        </p:spPr>
        <p:txBody>
          <a:bodyPr wrap="square" rtlCol="0">
            <a:spAutoFit/>
          </a:bodyPr>
          <a:lstStyle/>
          <a:p>
            <a:r>
              <a:rPr lang="en-GB" dirty="0" smtClean="0">
                <a:solidFill>
                  <a:schemeClr val="bg1"/>
                </a:solidFill>
              </a:rPr>
              <a:t>2</a:t>
            </a:r>
            <a:endParaRPr lang="en-GB" dirty="0">
              <a:solidFill>
                <a:schemeClr val="bg1"/>
              </a:solidFill>
            </a:endParaRPr>
          </a:p>
        </p:txBody>
      </p:sp>
      <p:sp>
        <p:nvSpPr>
          <p:cNvPr id="23" name="TextBox 22"/>
          <p:cNvSpPr txBox="1"/>
          <p:nvPr/>
        </p:nvSpPr>
        <p:spPr>
          <a:xfrm>
            <a:off x="862881" y="4216795"/>
            <a:ext cx="2912928" cy="461665"/>
          </a:xfrm>
          <a:prstGeom prst="rect">
            <a:avLst/>
          </a:prstGeom>
          <a:noFill/>
        </p:spPr>
        <p:txBody>
          <a:bodyPr wrap="square" rtlCol="0">
            <a:spAutoFit/>
          </a:bodyPr>
          <a:lstStyle/>
          <a:p>
            <a:r>
              <a:rPr lang="en-GB" sz="2400" b="1" dirty="0" smtClean="0">
                <a:solidFill>
                  <a:srgbClr val="FF0000"/>
                </a:solidFill>
              </a:rPr>
              <a:t>Cardiac muscles</a:t>
            </a:r>
            <a:endParaRPr lang="en-GB" sz="2400" b="1" dirty="0">
              <a:solidFill>
                <a:srgbClr val="FF0000"/>
              </a:solidFill>
            </a:endParaRPr>
          </a:p>
        </p:txBody>
      </p:sp>
      <p:sp>
        <p:nvSpPr>
          <p:cNvPr id="24" name="TextBox 23"/>
          <p:cNvSpPr txBox="1"/>
          <p:nvPr/>
        </p:nvSpPr>
        <p:spPr>
          <a:xfrm>
            <a:off x="949355" y="6108304"/>
            <a:ext cx="2655349" cy="461665"/>
          </a:xfrm>
          <a:prstGeom prst="rect">
            <a:avLst/>
          </a:prstGeom>
          <a:noFill/>
        </p:spPr>
        <p:txBody>
          <a:bodyPr wrap="square" rtlCol="0">
            <a:spAutoFit/>
          </a:bodyPr>
          <a:lstStyle/>
          <a:p>
            <a:r>
              <a:rPr lang="en-GB" sz="2400" b="1" dirty="0" smtClean="0">
                <a:solidFill>
                  <a:srgbClr val="FF0000"/>
                </a:solidFill>
              </a:rPr>
              <a:t>Smooth muscles</a:t>
            </a:r>
            <a:endParaRPr lang="en-GB" sz="2400" b="1" dirty="0">
              <a:solidFill>
                <a:srgbClr val="FF0000"/>
              </a:solidFill>
            </a:endParaRPr>
          </a:p>
        </p:txBody>
      </p:sp>
      <p:sp>
        <p:nvSpPr>
          <p:cNvPr id="25" name="TextBox 24"/>
          <p:cNvSpPr txBox="1"/>
          <p:nvPr/>
        </p:nvSpPr>
        <p:spPr>
          <a:xfrm>
            <a:off x="6212984" y="5563565"/>
            <a:ext cx="2415862" cy="461665"/>
          </a:xfrm>
          <a:prstGeom prst="rect">
            <a:avLst/>
          </a:prstGeom>
          <a:noFill/>
        </p:spPr>
        <p:txBody>
          <a:bodyPr wrap="square" rtlCol="0">
            <a:spAutoFit/>
          </a:bodyPr>
          <a:lstStyle/>
          <a:p>
            <a:r>
              <a:rPr lang="en-GB" sz="2400" b="1" dirty="0" smtClean="0">
                <a:solidFill>
                  <a:srgbClr val="FF0000"/>
                </a:solidFill>
              </a:rPr>
              <a:t>Skeletal muscles</a:t>
            </a:r>
            <a:endParaRPr lang="en-GB" sz="2400" b="1" dirty="0">
              <a:solidFill>
                <a:srgbClr val="FF0000"/>
              </a:solidFill>
            </a:endParaRPr>
          </a:p>
        </p:txBody>
      </p:sp>
      <p:sp>
        <p:nvSpPr>
          <p:cNvPr id="26" name="TextBox 25"/>
          <p:cNvSpPr txBox="1"/>
          <p:nvPr/>
        </p:nvSpPr>
        <p:spPr>
          <a:xfrm>
            <a:off x="8818196" y="2750245"/>
            <a:ext cx="3189208" cy="1323439"/>
          </a:xfrm>
          <a:prstGeom prst="rect">
            <a:avLst/>
          </a:prstGeom>
          <a:noFill/>
        </p:spPr>
        <p:txBody>
          <a:bodyPr wrap="square" rtlCol="0">
            <a:spAutoFit/>
          </a:bodyPr>
          <a:lstStyle/>
          <a:p>
            <a:r>
              <a:rPr lang="en-GB" sz="1600" dirty="0"/>
              <a:t>Skeletal muscles are typically attached to bones by tendons (stringy tissue) so we can use these muscles to move our bones, to move our bodies.</a:t>
            </a:r>
          </a:p>
        </p:txBody>
      </p:sp>
      <p:sp>
        <p:nvSpPr>
          <p:cNvPr id="27" name="TextBox 26"/>
          <p:cNvSpPr txBox="1"/>
          <p:nvPr/>
        </p:nvSpPr>
        <p:spPr>
          <a:xfrm>
            <a:off x="8912180" y="4216795"/>
            <a:ext cx="2678806" cy="2308324"/>
          </a:xfrm>
          <a:prstGeom prst="rect">
            <a:avLst/>
          </a:prstGeom>
          <a:noFill/>
        </p:spPr>
        <p:txBody>
          <a:bodyPr wrap="square" rtlCol="0">
            <a:spAutoFit/>
          </a:bodyPr>
          <a:lstStyle/>
          <a:p>
            <a:pPr marL="285750" indent="-285750">
              <a:buFont typeface="Wingdings" panose="05000000000000000000" pitchFamily="2" charset="2"/>
              <a:buChar char="q"/>
            </a:pPr>
            <a:r>
              <a:rPr lang="en-GB" dirty="0" smtClean="0">
                <a:solidFill>
                  <a:schemeClr val="accent1">
                    <a:lumMod val="50000"/>
                  </a:schemeClr>
                </a:solidFill>
              </a:rPr>
              <a:t>They support and help the body to move.</a:t>
            </a:r>
          </a:p>
          <a:p>
            <a:pPr marL="285750" indent="-285750">
              <a:buFont typeface="Wingdings" panose="05000000000000000000" pitchFamily="2" charset="2"/>
              <a:buChar char="q"/>
            </a:pPr>
            <a:r>
              <a:rPr lang="en-GB" dirty="0" smtClean="0">
                <a:solidFill>
                  <a:schemeClr val="accent1">
                    <a:lumMod val="50000"/>
                  </a:schemeClr>
                </a:solidFill>
              </a:rPr>
              <a:t>They control body temperature.</a:t>
            </a:r>
          </a:p>
          <a:p>
            <a:pPr marL="285750" indent="-285750">
              <a:buFont typeface="Wingdings" panose="05000000000000000000" pitchFamily="2" charset="2"/>
              <a:buChar char="q"/>
            </a:pPr>
            <a:r>
              <a:rPr lang="en-GB" dirty="0" smtClean="0">
                <a:solidFill>
                  <a:schemeClr val="accent1">
                    <a:lumMod val="50000"/>
                  </a:schemeClr>
                </a:solidFill>
              </a:rPr>
              <a:t>They keep the body upright.</a:t>
            </a:r>
          </a:p>
          <a:p>
            <a:pPr marL="285750" indent="-285750">
              <a:buFont typeface="Wingdings" panose="05000000000000000000" pitchFamily="2" charset="2"/>
              <a:buChar char="q"/>
            </a:pPr>
            <a:r>
              <a:rPr lang="en-GB" dirty="0" smtClean="0">
                <a:solidFill>
                  <a:schemeClr val="accent1">
                    <a:lumMod val="50000"/>
                  </a:schemeClr>
                </a:solidFill>
              </a:rPr>
              <a:t>They protect other organs in the body.</a:t>
            </a:r>
          </a:p>
        </p:txBody>
      </p:sp>
      <p:sp>
        <p:nvSpPr>
          <p:cNvPr id="28" name="TextBox 27"/>
          <p:cNvSpPr txBox="1"/>
          <p:nvPr/>
        </p:nvSpPr>
        <p:spPr>
          <a:xfrm>
            <a:off x="6053070" y="5923638"/>
            <a:ext cx="2839222" cy="369332"/>
          </a:xfrm>
          <a:prstGeom prst="rect">
            <a:avLst/>
          </a:prstGeom>
          <a:noFill/>
        </p:spPr>
        <p:txBody>
          <a:bodyPr wrap="square" rtlCol="0">
            <a:spAutoFit/>
          </a:bodyPr>
          <a:lstStyle/>
          <a:p>
            <a:r>
              <a:rPr lang="en-GB" b="1" dirty="0" smtClean="0"/>
              <a:t>Also call </a:t>
            </a:r>
            <a:r>
              <a:rPr lang="en-GB" b="1" dirty="0" smtClean="0">
                <a:solidFill>
                  <a:srgbClr val="00B0F0"/>
                </a:solidFill>
              </a:rPr>
              <a:t>voluntary muscles</a:t>
            </a:r>
            <a:r>
              <a:rPr lang="en-GB" dirty="0" smtClean="0"/>
              <a:t>.</a:t>
            </a:r>
            <a:endParaRPr lang="en-GB" dirty="0"/>
          </a:p>
        </p:txBody>
      </p:sp>
      <p:sp>
        <p:nvSpPr>
          <p:cNvPr id="29" name="TextBox 28"/>
          <p:cNvSpPr txBox="1"/>
          <p:nvPr/>
        </p:nvSpPr>
        <p:spPr>
          <a:xfrm>
            <a:off x="6026932" y="2012546"/>
            <a:ext cx="5466813" cy="584775"/>
          </a:xfrm>
          <a:prstGeom prst="rect">
            <a:avLst/>
          </a:prstGeom>
          <a:noFill/>
        </p:spPr>
        <p:txBody>
          <a:bodyPr wrap="square" rtlCol="0">
            <a:spAutoFit/>
          </a:bodyPr>
          <a:lstStyle/>
          <a:p>
            <a:r>
              <a:rPr lang="en-GB" sz="3200" b="1" dirty="0" smtClean="0">
                <a:solidFill>
                  <a:schemeClr val="accent2">
                    <a:lumMod val="50000"/>
                  </a:schemeClr>
                </a:solidFill>
                <a:latin typeface="18thCentury" pitchFamily="2" charset="0"/>
              </a:rPr>
              <a:t>Skeletal muscles and their functions</a:t>
            </a:r>
            <a:endParaRPr lang="en-GB" sz="3200" b="1" dirty="0">
              <a:solidFill>
                <a:schemeClr val="accent2">
                  <a:lumMod val="50000"/>
                </a:schemeClr>
              </a:solidFill>
              <a:latin typeface="18thCentury" pitchFamily="2" charset="0"/>
            </a:endParaRPr>
          </a:p>
        </p:txBody>
      </p:sp>
      <p:sp>
        <p:nvSpPr>
          <p:cNvPr id="30" name="TextBox 29"/>
          <p:cNvSpPr txBox="1"/>
          <p:nvPr/>
        </p:nvSpPr>
        <p:spPr>
          <a:xfrm>
            <a:off x="3604703" y="3059661"/>
            <a:ext cx="2227851" cy="1200329"/>
          </a:xfrm>
          <a:prstGeom prst="rect">
            <a:avLst/>
          </a:prstGeom>
          <a:noFill/>
        </p:spPr>
        <p:txBody>
          <a:bodyPr wrap="square" rtlCol="0">
            <a:spAutoFit/>
          </a:bodyPr>
          <a:lstStyle/>
          <a:p>
            <a:r>
              <a:rPr lang="en-GB" dirty="0" smtClean="0"/>
              <a:t>Cardiac muscles are found in the heart. They are the heart muscles.</a:t>
            </a:r>
            <a:endParaRPr lang="en-GB" dirty="0"/>
          </a:p>
        </p:txBody>
      </p:sp>
      <p:sp>
        <p:nvSpPr>
          <p:cNvPr id="31" name="TextBox 30"/>
          <p:cNvSpPr txBox="1"/>
          <p:nvPr/>
        </p:nvSpPr>
        <p:spPr>
          <a:xfrm>
            <a:off x="3306716" y="4887632"/>
            <a:ext cx="2482908" cy="1477328"/>
          </a:xfrm>
          <a:prstGeom prst="rect">
            <a:avLst/>
          </a:prstGeom>
          <a:noFill/>
        </p:spPr>
        <p:txBody>
          <a:bodyPr wrap="square" rtlCol="0">
            <a:spAutoFit/>
          </a:bodyPr>
          <a:lstStyle/>
          <a:p>
            <a:r>
              <a:rPr lang="en-GB" dirty="0" smtClean="0"/>
              <a:t>Smooth muscles are found in the stomach and the intestines. They are also called </a:t>
            </a:r>
            <a:r>
              <a:rPr lang="en-GB" b="1" dirty="0" smtClean="0">
                <a:solidFill>
                  <a:srgbClr val="00B0F0"/>
                </a:solidFill>
              </a:rPr>
              <a:t>involuntary muscles.</a:t>
            </a:r>
            <a:endParaRPr lang="en-GB" b="1" dirty="0">
              <a:solidFill>
                <a:srgbClr val="00B0F0"/>
              </a:solidFill>
            </a:endParaRPr>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1000"/>
                                        <p:tgtEl>
                                          <p:spTgt spid="30"/>
                                        </p:tgtEl>
                                      </p:cBhvr>
                                    </p:animEffect>
                                    <p:anim calcmode="lin" valueType="num">
                                      <p:cBhvr>
                                        <p:cTn id="54" dur="1000" fill="hold"/>
                                        <p:tgtEl>
                                          <p:spTgt spid="30"/>
                                        </p:tgtEl>
                                        <p:attrNameLst>
                                          <p:attrName>ppt_x</p:attrName>
                                        </p:attrNameLst>
                                      </p:cBhvr>
                                      <p:tavLst>
                                        <p:tav tm="0">
                                          <p:val>
                                            <p:strVal val="#ppt_x"/>
                                          </p:val>
                                        </p:tav>
                                        <p:tav tm="100000">
                                          <p:val>
                                            <p:strVal val="#ppt_x"/>
                                          </p:val>
                                        </p:tav>
                                      </p:tavLst>
                                    </p:anim>
                                    <p:anim calcmode="lin" valueType="num">
                                      <p:cBhvr>
                                        <p:cTn id="55"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1000"/>
                                        <p:tgtEl>
                                          <p:spTgt spid="18"/>
                                        </p:tgtEl>
                                      </p:cBhvr>
                                    </p:animEffect>
                                    <p:anim calcmode="lin" valueType="num">
                                      <p:cBhvr>
                                        <p:cTn id="61" dur="1000" fill="hold"/>
                                        <p:tgtEl>
                                          <p:spTgt spid="18"/>
                                        </p:tgtEl>
                                        <p:attrNameLst>
                                          <p:attrName>ppt_x</p:attrName>
                                        </p:attrNameLst>
                                      </p:cBhvr>
                                      <p:tavLst>
                                        <p:tav tm="0">
                                          <p:val>
                                            <p:strVal val="#ppt_x"/>
                                          </p:val>
                                        </p:tav>
                                        <p:tav tm="100000">
                                          <p:val>
                                            <p:strVal val="#ppt_x"/>
                                          </p:val>
                                        </p:tav>
                                      </p:tavLst>
                                    </p:anim>
                                    <p:anim calcmode="lin" valueType="num">
                                      <p:cBhvr>
                                        <p:cTn id="62" dur="1000" fill="hold"/>
                                        <p:tgtEl>
                                          <p:spTgt spid="18"/>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fade">
                                      <p:cBhvr>
                                        <p:cTn id="65" dur="1000"/>
                                        <p:tgtEl>
                                          <p:spTgt spid="22"/>
                                        </p:tgtEl>
                                      </p:cBhvr>
                                    </p:animEffect>
                                    <p:anim calcmode="lin" valueType="num">
                                      <p:cBhvr>
                                        <p:cTn id="66" dur="1000" fill="hold"/>
                                        <p:tgtEl>
                                          <p:spTgt spid="22"/>
                                        </p:tgtEl>
                                        <p:attrNameLst>
                                          <p:attrName>ppt_x</p:attrName>
                                        </p:attrNameLst>
                                      </p:cBhvr>
                                      <p:tavLst>
                                        <p:tav tm="0">
                                          <p:val>
                                            <p:strVal val="#ppt_x"/>
                                          </p:val>
                                        </p:tav>
                                        <p:tav tm="100000">
                                          <p:val>
                                            <p:strVal val="#ppt_x"/>
                                          </p:val>
                                        </p:tav>
                                      </p:tavLst>
                                    </p:anim>
                                    <p:anim calcmode="lin" valueType="num">
                                      <p:cBhvr>
                                        <p:cTn id="67" dur="1000" fill="hold"/>
                                        <p:tgtEl>
                                          <p:spTgt spid="2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1000"/>
                                        <p:tgtEl>
                                          <p:spTgt spid="24"/>
                                        </p:tgtEl>
                                      </p:cBhvr>
                                    </p:animEffect>
                                    <p:anim calcmode="lin" valueType="num">
                                      <p:cBhvr>
                                        <p:cTn id="71" dur="1000" fill="hold"/>
                                        <p:tgtEl>
                                          <p:spTgt spid="24"/>
                                        </p:tgtEl>
                                        <p:attrNameLst>
                                          <p:attrName>ppt_x</p:attrName>
                                        </p:attrNameLst>
                                      </p:cBhvr>
                                      <p:tavLst>
                                        <p:tav tm="0">
                                          <p:val>
                                            <p:strVal val="#ppt_x"/>
                                          </p:val>
                                        </p:tav>
                                        <p:tav tm="100000">
                                          <p:val>
                                            <p:strVal val="#ppt_x"/>
                                          </p:val>
                                        </p:tav>
                                      </p:tavLst>
                                    </p:anim>
                                    <p:anim calcmode="lin" valueType="num">
                                      <p:cBhvr>
                                        <p:cTn id="72" dur="10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Effect transition="in" filter="fade">
                                      <p:cBhvr>
                                        <p:cTn id="75" dur="1000"/>
                                        <p:tgtEl>
                                          <p:spTgt spid="31"/>
                                        </p:tgtEl>
                                      </p:cBhvr>
                                    </p:animEffect>
                                    <p:anim calcmode="lin" valueType="num">
                                      <p:cBhvr>
                                        <p:cTn id="76" dur="1000" fill="hold"/>
                                        <p:tgtEl>
                                          <p:spTgt spid="31"/>
                                        </p:tgtEl>
                                        <p:attrNameLst>
                                          <p:attrName>ppt_x</p:attrName>
                                        </p:attrNameLst>
                                      </p:cBhvr>
                                      <p:tavLst>
                                        <p:tav tm="0">
                                          <p:val>
                                            <p:strVal val="#ppt_x"/>
                                          </p:val>
                                        </p:tav>
                                        <p:tav tm="100000">
                                          <p:val>
                                            <p:strVal val="#ppt_x"/>
                                          </p:val>
                                        </p:tav>
                                      </p:tavLst>
                                    </p:anim>
                                    <p:anim calcmode="lin" valueType="num">
                                      <p:cBhvr>
                                        <p:cTn id="7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17"/>
                                        </p:tgtEl>
                                        <p:attrNameLst>
                                          <p:attrName>style.visibility</p:attrName>
                                        </p:attrNameLst>
                                      </p:cBhvr>
                                      <p:to>
                                        <p:strVal val="visible"/>
                                      </p:to>
                                    </p:set>
                                    <p:animEffect transition="in" filter="fade">
                                      <p:cBhvr>
                                        <p:cTn id="82" dur="1000"/>
                                        <p:tgtEl>
                                          <p:spTgt spid="17"/>
                                        </p:tgtEl>
                                      </p:cBhvr>
                                    </p:animEffect>
                                    <p:anim calcmode="lin" valueType="num">
                                      <p:cBhvr>
                                        <p:cTn id="83" dur="1000" fill="hold"/>
                                        <p:tgtEl>
                                          <p:spTgt spid="17"/>
                                        </p:tgtEl>
                                        <p:attrNameLst>
                                          <p:attrName>ppt_x</p:attrName>
                                        </p:attrNameLst>
                                      </p:cBhvr>
                                      <p:tavLst>
                                        <p:tav tm="0">
                                          <p:val>
                                            <p:strVal val="#ppt_x"/>
                                          </p:val>
                                        </p:tav>
                                        <p:tav tm="100000">
                                          <p:val>
                                            <p:strVal val="#ppt_x"/>
                                          </p:val>
                                        </p:tav>
                                      </p:tavLst>
                                    </p:anim>
                                    <p:anim calcmode="lin" valueType="num">
                                      <p:cBhvr>
                                        <p:cTn id="84" dur="1000" fill="hold"/>
                                        <p:tgtEl>
                                          <p:spTgt spid="17"/>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1000"/>
                                        <p:tgtEl>
                                          <p:spTgt spid="21"/>
                                        </p:tgtEl>
                                      </p:cBhvr>
                                    </p:animEffect>
                                    <p:anim calcmode="lin" valueType="num">
                                      <p:cBhvr>
                                        <p:cTn id="88" dur="1000" fill="hold"/>
                                        <p:tgtEl>
                                          <p:spTgt spid="21"/>
                                        </p:tgtEl>
                                        <p:attrNameLst>
                                          <p:attrName>ppt_x</p:attrName>
                                        </p:attrNameLst>
                                      </p:cBhvr>
                                      <p:tavLst>
                                        <p:tav tm="0">
                                          <p:val>
                                            <p:strVal val="#ppt_x"/>
                                          </p:val>
                                        </p:tav>
                                        <p:tav tm="100000">
                                          <p:val>
                                            <p:strVal val="#ppt_x"/>
                                          </p:val>
                                        </p:tav>
                                      </p:tavLst>
                                    </p:anim>
                                    <p:anim calcmode="lin" valueType="num">
                                      <p:cBhvr>
                                        <p:cTn id="89" dur="1000" fill="hold"/>
                                        <p:tgtEl>
                                          <p:spTgt spid="21"/>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1000"/>
                                        <p:tgtEl>
                                          <p:spTgt spid="25"/>
                                        </p:tgtEl>
                                      </p:cBhvr>
                                    </p:animEffect>
                                    <p:anim calcmode="lin" valueType="num">
                                      <p:cBhvr>
                                        <p:cTn id="93" dur="1000" fill="hold"/>
                                        <p:tgtEl>
                                          <p:spTgt spid="25"/>
                                        </p:tgtEl>
                                        <p:attrNameLst>
                                          <p:attrName>ppt_x</p:attrName>
                                        </p:attrNameLst>
                                      </p:cBhvr>
                                      <p:tavLst>
                                        <p:tav tm="0">
                                          <p:val>
                                            <p:strVal val="#ppt_x"/>
                                          </p:val>
                                        </p:tav>
                                        <p:tav tm="100000">
                                          <p:val>
                                            <p:strVal val="#ppt_x"/>
                                          </p:val>
                                        </p:tav>
                                      </p:tavLst>
                                    </p:anim>
                                    <p:anim calcmode="lin" valueType="num">
                                      <p:cBhvr>
                                        <p:cTn id="94" dur="1000" fill="hold"/>
                                        <p:tgtEl>
                                          <p:spTgt spid="25"/>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1000"/>
                                        <p:tgtEl>
                                          <p:spTgt spid="28"/>
                                        </p:tgtEl>
                                      </p:cBhvr>
                                    </p:animEffect>
                                    <p:anim calcmode="lin" valueType="num">
                                      <p:cBhvr>
                                        <p:cTn id="98" dur="1000" fill="hold"/>
                                        <p:tgtEl>
                                          <p:spTgt spid="28"/>
                                        </p:tgtEl>
                                        <p:attrNameLst>
                                          <p:attrName>ppt_x</p:attrName>
                                        </p:attrNameLst>
                                      </p:cBhvr>
                                      <p:tavLst>
                                        <p:tav tm="0">
                                          <p:val>
                                            <p:strVal val="#ppt_x"/>
                                          </p:val>
                                        </p:tav>
                                        <p:tav tm="100000">
                                          <p:val>
                                            <p:strVal val="#ppt_x"/>
                                          </p:val>
                                        </p:tav>
                                      </p:tavLst>
                                    </p:anim>
                                    <p:anim calcmode="lin" valueType="num">
                                      <p:cBhvr>
                                        <p:cTn id="9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grpId="0"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fade">
                                      <p:cBhvr>
                                        <p:cTn id="104" dur="1000"/>
                                        <p:tgtEl>
                                          <p:spTgt spid="29"/>
                                        </p:tgtEl>
                                      </p:cBhvr>
                                    </p:animEffect>
                                    <p:anim calcmode="lin" valueType="num">
                                      <p:cBhvr>
                                        <p:cTn id="105" dur="1000" fill="hold"/>
                                        <p:tgtEl>
                                          <p:spTgt spid="29"/>
                                        </p:tgtEl>
                                        <p:attrNameLst>
                                          <p:attrName>ppt_x</p:attrName>
                                        </p:attrNameLst>
                                      </p:cBhvr>
                                      <p:tavLst>
                                        <p:tav tm="0">
                                          <p:val>
                                            <p:strVal val="#ppt_x"/>
                                          </p:val>
                                        </p:tav>
                                        <p:tav tm="100000">
                                          <p:val>
                                            <p:strVal val="#ppt_x"/>
                                          </p:val>
                                        </p:tav>
                                      </p:tavLst>
                                    </p:anim>
                                    <p:anim calcmode="lin" valueType="num">
                                      <p:cBhvr>
                                        <p:cTn id="106"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2" presetClass="entr" presetSubtype="1" fill="hold" grpId="0" nodeType="click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wipe(up)">
                                      <p:cBhvr>
                                        <p:cTn id="111" dur="4250"/>
                                        <p:tgtEl>
                                          <p:spTgt spid="26"/>
                                        </p:tgtEl>
                                      </p:cBhvr>
                                    </p:animEffect>
                                  </p:childTnLst>
                                </p:cTn>
                              </p:par>
                              <p:par>
                                <p:cTn id="112" presetID="22" presetClass="entr" presetSubtype="1"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Effect transition="in" filter="wipe(up)">
                                      <p:cBhvr>
                                        <p:cTn id="114" dur="4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19" grpId="0"/>
      <p:bldP spid="20" grpId="0" animBg="1"/>
      <p:bldP spid="21" grpId="0" animBg="1"/>
      <p:bldP spid="22" grpId="0" animBg="1"/>
      <p:bldP spid="23" grpId="0"/>
      <p:bldP spid="24" grpId="0"/>
      <p:bldP spid="25" grpId="0"/>
      <p:bldP spid="26" grpId="0"/>
      <p:bldP spid="27" grpId="0"/>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The breathing system.</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5755" r="19425"/>
          <a:stretch/>
        </p:blipFill>
        <p:spPr>
          <a:xfrm>
            <a:off x="901520" y="2248989"/>
            <a:ext cx="3065173" cy="4229084"/>
          </a:xfrm>
          <a:prstGeom prst="rect">
            <a:avLst/>
          </a:prstGeom>
        </p:spPr>
      </p:pic>
      <p:cxnSp>
        <p:nvCxnSpPr>
          <p:cNvPr id="17" name="Straight Connector 16"/>
          <p:cNvCxnSpPr/>
          <p:nvPr/>
        </p:nvCxnSpPr>
        <p:spPr>
          <a:xfrm>
            <a:off x="1558344" y="2929943"/>
            <a:ext cx="261441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4105" y="4314423"/>
            <a:ext cx="1867439" cy="1287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75020" y="6040192"/>
            <a:ext cx="1326524" cy="1287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918951" y="5061397"/>
            <a:ext cx="2485624" cy="6439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5020" y="4526922"/>
            <a:ext cx="257577" cy="54735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01544" y="2683890"/>
            <a:ext cx="1210614" cy="369332"/>
          </a:xfrm>
          <a:prstGeom prst="rect">
            <a:avLst/>
          </a:prstGeom>
          <a:noFill/>
        </p:spPr>
        <p:txBody>
          <a:bodyPr wrap="square" rtlCol="0">
            <a:spAutoFit/>
          </a:bodyPr>
          <a:lstStyle/>
          <a:p>
            <a:r>
              <a:rPr lang="en-GB" dirty="0" smtClean="0"/>
              <a:t>Nose </a:t>
            </a:r>
            <a:endParaRPr lang="en-GB" dirty="0"/>
          </a:p>
        </p:txBody>
      </p:sp>
      <p:sp>
        <p:nvSpPr>
          <p:cNvPr id="23" name="TextBox 22"/>
          <p:cNvSpPr txBox="1"/>
          <p:nvPr/>
        </p:nvSpPr>
        <p:spPr>
          <a:xfrm>
            <a:off x="4301544" y="4064219"/>
            <a:ext cx="1416676" cy="369332"/>
          </a:xfrm>
          <a:prstGeom prst="rect">
            <a:avLst/>
          </a:prstGeom>
          <a:noFill/>
        </p:spPr>
        <p:txBody>
          <a:bodyPr wrap="square" rtlCol="0">
            <a:spAutoFit/>
          </a:bodyPr>
          <a:lstStyle/>
          <a:p>
            <a:r>
              <a:rPr lang="en-GB" dirty="0" smtClean="0"/>
              <a:t>Trachea </a:t>
            </a:r>
            <a:endParaRPr lang="en-GB" dirty="0"/>
          </a:p>
        </p:txBody>
      </p:sp>
      <p:sp>
        <p:nvSpPr>
          <p:cNvPr id="24" name="TextBox 23"/>
          <p:cNvSpPr txBox="1"/>
          <p:nvPr/>
        </p:nvSpPr>
        <p:spPr>
          <a:xfrm>
            <a:off x="4389549" y="4800599"/>
            <a:ext cx="1596981" cy="369332"/>
          </a:xfrm>
          <a:prstGeom prst="rect">
            <a:avLst/>
          </a:prstGeom>
          <a:noFill/>
        </p:spPr>
        <p:txBody>
          <a:bodyPr wrap="square" rtlCol="0">
            <a:spAutoFit/>
          </a:bodyPr>
          <a:lstStyle/>
          <a:p>
            <a:r>
              <a:rPr lang="en-GB" dirty="0" smtClean="0"/>
              <a:t>Lungs </a:t>
            </a:r>
            <a:endParaRPr lang="en-GB" dirty="0"/>
          </a:p>
        </p:txBody>
      </p:sp>
      <p:sp>
        <p:nvSpPr>
          <p:cNvPr id="25" name="TextBox 24"/>
          <p:cNvSpPr txBox="1"/>
          <p:nvPr/>
        </p:nvSpPr>
        <p:spPr>
          <a:xfrm>
            <a:off x="4280079" y="5752495"/>
            <a:ext cx="2073498" cy="369332"/>
          </a:xfrm>
          <a:prstGeom prst="rect">
            <a:avLst/>
          </a:prstGeom>
          <a:noFill/>
        </p:spPr>
        <p:txBody>
          <a:bodyPr wrap="square" rtlCol="0">
            <a:spAutoFit/>
          </a:bodyPr>
          <a:lstStyle/>
          <a:p>
            <a:r>
              <a:rPr lang="en-GB" dirty="0" smtClean="0"/>
              <a:t>Diaphragm </a:t>
            </a:r>
            <a:endParaRPr lang="en-GB" dirty="0"/>
          </a:p>
        </p:txBody>
      </p:sp>
      <p:sp>
        <p:nvSpPr>
          <p:cNvPr id="26" name="TextBox 25"/>
          <p:cNvSpPr txBox="1"/>
          <p:nvPr/>
        </p:nvSpPr>
        <p:spPr>
          <a:xfrm>
            <a:off x="5601238" y="1921804"/>
            <a:ext cx="6143222" cy="461665"/>
          </a:xfrm>
          <a:prstGeom prst="rect">
            <a:avLst/>
          </a:prstGeom>
          <a:noFill/>
        </p:spPr>
        <p:txBody>
          <a:bodyPr wrap="square" rtlCol="0">
            <a:spAutoFit/>
          </a:bodyPr>
          <a:lstStyle/>
          <a:p>
            <a:r>
              <a:rPr lang="en-GB" sz="2400" b="1" dirty="0" smtClean="0">
                <a:solidFill>
                  <a:srgbClr val="00B0F0"/>
                </a:solidFill>
                <a:latin typeface="AR CENA" panose="02000000000000000000" pitchFamily="2" charset="0"/>
              </a:rPr>
              <a:t>Functions of the parts of the breathing system</a:t>
            </a:r>
            <a:r>
              <a:rPr lang="en-GB" sz="2400" dirty="0" smtClean="0">
                <a:solidFill>
                  <a:srgbClr val="00B0F0"/>
                </a:solidFill>
                <a:latin typeface="AR CENA" panose="02000000000000000000" pitchFamily="2" charset="0"/>
              </a:rPr>
              <a:t>.</a:t>
            </a:r>
            <a:endParaRPr lang="en-GB" sz="2400" dirty="0">
              <a:solidFill>
                <a:srgbClr val="00B0F0"/>
              </a:solidFill>
              <a:latin typeface="AR CENA" panose="02000000000000000000" pitchFamily="2" charset="0"/>
            </a:endParaRPr>
          </a:p>
        </p:txBody>
      </p:sp>
      <p:sp>
        <p:nvSpPr>
          <p:cNvPr id="27" name="TextBox 26"/>
          <p:cNvSpPr txBox="1"/>
          <p:nvPr/>
        </p:nvSpPr>
        <p:spPr>
          <a:xfrm>
            <a:off x="5573334" y="2195185"/>
            <a:ext cx="5821250" cy="4662815"/>
          </a:xfrm>
          <a:prstGeom prst="rect">
            <a:avLst/>
          </a:prstGeom>
          <a:noFill/>
        </p:spPr>
        <p:txBody>
          <a:bodyPr wrap="square" rtlCol="0">
            <a:spAutoFit/>
          </a:bodyPr>
          <a:lstStyle/>
          <a:p>
            <a:pPr marL="342900" indent="-342900">
              <a:lnSpc>
                <a:spcPct val="150000"/>
              </a:lnSpc>
              <a:buFont typeface="+mj-lt"/>
              <a:buAutoNum type="arabicPeriod"/>
            </a:pPr>
            <a:r>
              <a:rPr lang="en-GB" dirty="0" smtClean="0">
                <a:solidFill>
                  <a:srgbClr val="C00000"/>
                </a:solidFill>
              </a:rPr>
              <a:t>Air enters through the nose. The tiny hair in the nose traps dust, while mucus from mucus gland clean the air. The blood capillaries in the nose are used to warm the air.</a:t>
            </a:r>
          </a:p>
          <a:p>
            <a:pPr marL="342900" indent="-342900">
              <a:lnSpc>
                <a:spcPct val="150000"/>
              </a:lnSpc>
              <a:buFont typeface="+mj-lt"/>
              <a:buAutoNum type="arabicPeriod"/>
            </a:pPr>
            <a:r>
              <a:rPr lang="en-GB" dirty="0" smtClean="0">
                <a:solidFill>
                  <a:srgbClr val="C00000"/>
                </a:solidFill>
              </a:rPr>
              <a:t>The trachea or windpipe, receives air from the nose and passes it into the lungs.</a:t>
            </a:r>
          </a:p>
          <a:p>
            <a:pPr marL="342900" indent="-342900">
              <a:lnSpc>
                <a:spcPct val="150000"/>
              </a:lnSpc>
              <a:buFont typeface="+mj-lt"/>
              <a:buAutoNum type="arabicPeriod"/>
            </a:pPr>
            <a:r>
              <a:rPr lang="en-GB" dirty="0" smtClean="0">
                <a:solidFill>
                  <a:srgbClr val="C00000"/>
                </a:solidFill>
              </a:rPr>
              <a:t>The lungs take in oxygen gas in the air and lets out carbon dioxide that is not needed in the body.</a:t>
            </a:r>
          </a:p>
          <a:p>
            <a:pPr marL="342900" indent="-342900">
              <a:lnSpc>
                <a:spcPct val="150000"/>
              </a:lnSpc>
              <a:buFont typeface="+mj-lt"/>
              <a:buAutoNum type="arabicPeriod"/>
            </a:pPr>
            <a:r>
              <a:rPr lang="en-GB" dirty="0" smtClean="0">
                <a:solidFill>
                  <a:srgbClr val="C00000"/>
                </a:solidFill>
              </a:rPr>
              <a:t>The diaphragm helps the lungs to be filled with air by moving up and down. The diaphragm expands to let air into the lungs, and relaxes to let air out.</a:t>
            </a:r>
            <a:endParaRPr lang="en-GB" dirty="0">
              <a:solidFill>
                <a:srgbClr val="C00000"/>
              </a:solidFill>
            </a:endParaRPr>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3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up)">
                                      <p:cBhvr>
                                        <p:cTn id="78" dur="6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22" grpId="0"/>
      <p:bldP spid="23" grpId="0"/>
      <p:bldP spid="24" grpId="0"/>
      <p:bldP spid="25" grpId="0"/>
      <p:bldP spid="26" grpId="0"/>
      <p:bldP spid="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p:cNvGrpSpPr/>
          <p:nvPr/>
        </p:nvGrpSpPr>
        <p:grpSpPr>
          <a:xfrm>
            <a:off x="515155" y="83712"/>
            <a:ext cx="11676845" cy="1120462"/>
            <a:chOff x="515155" y="83712"/>
            <a:chExt cx="11676845" cy="1120462"/>
          </a:xfrm>
        </p:grpSpPr>
        <p:sp>
          <p:nvSpPr>
            <p:cNvPr id="4" name="Rectangle 3"/>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p:cNvGrpSpPr/>
          <p:nvPr/>
        </p:nvGrpSpPr>
        <p:grpSpPr>
          <a:xfrm>
            <a:off x="515155" y="1287886"/>
            <a:ext cx="11075831" cy="437883"/>
            <a:chOff x="515155" y="1287886"/>
            <a:chExt cx="11075831" cy="437883"/>
          </a:xfrm>
        </p:grpSpPr>
        <p:sp>
          <p:nvSpPr>
            <p:cNvPr id="7" name="Rectangle 6"/>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9" name="Rounded Rectangle 8"/>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The breathing system.</a:t>
            </a:r>
            <a:endParaRPr lang="en-GB" sz="2800" b="1" dirty="0">
              <a:solidFill>
                <a:schemeClr val="accent2">
                  <a:lumMod val="50000"/>
                </a:schemeClr>
              </a:solidFill>
            </a:endParaRP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pic>
        <p:nvPicPr>
          <p:cNvPr id="16" name="Picture 15"/>
          <p:cNvPicPr>
            <a:picLocks noChangeAspect="1"/>
          </p:cNvPicPr>
          <p:nvPr/>
        </p:nvPicPr>
        <p:blipFill rotWithShape="1">
          <a:blip r:embed="rId2">
            <a:extLst>
              <a:ext uri="{28A0092B-C50C-407E-A947-70E740481C1C}">
                <a14:useLocalDpi xmlns:a14="http://schemas.microsoft.com/office/drawing/2010/main" val="0"/>
              </a:ext>
            </a:extLst>
          </a:blip>
          <a:srcRect l="25755" r="19425"/>
          <a:stretch/>
        </p:blipFill>
        <p:spPr>
          <a:xfrm>
            <a:off x="901520" y="2248989"/>
            <a:ext cx="3065173" cy="4229084"/>
          </a:xfrm>
          <a:prstGeom prst="rect">
            <a:avLst/>
          </a:prstGeom>
        </p:spPr>
      </p:pic>
      <p:cxnSp>
        <p:nvCxnSpPr>
          <p:cNvPr id="17" name="Straight Connector 16"/>
          <p:cNvCxnSpPr/>
          <p:nvPr/>
        </p:nvCxnSpPr>
        <p:spPr>
          <a:xfrm>
            <a:off x="1558344" y="2929943"/>
            <a:ext cx="261441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2434105" y="4314423"/>
            <a:ext cx="1867439" cy="1287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975020" y="6040192"/>
            <a:ext cx="1326524" cy="1287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918951" y="5061397"/>
            <a:ext cx="2485624" cy="6439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975020" y="4526922"/>
            <a:ext cx="257577" cy="54735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01544" y="2683890"/>
            <a:ext cx="1210614" cy="369332"/>
          </a:xfrm>
          <a:prstGeom prst="rect">
            <a:avLst/>
          </a:prstGeom>
          <a:noFill/>
        </p:spPr>
        <p:txBody>
          <a:bodyPr wrap="square" rtlCol="0">
            <a:spAutoFit/>
          </a:bodyPr>
          <a:lstStyle/>
          <a:p>
            <a:r>
              <a:rPr lang="en-GB" dirty="0" smtClean="0"/>
              <a:t>Nose </a:t>
            </a:r>
            <a:endParaRPr lang="en-GB" dirty="0"/>
          </a:p>
        </p:txBody>
      </p:sp>
      <p:sp>
        <p:nvSpPr>
          <p:cNvPr id="23" name="TextBox 22"/>
          <p:cNvSpPr txBox="1"/>
          <p:nvPr/>
        </p:nvSpPr>
        <p:spPr>
          <a:xfrm>
            <a:off x="4301544" y="4064219"/>
            <a:ext cx="1416676" cy="369332"/>
          </a:xfrm>
          <a:prstGeom prst="rect">
            <a:avLst/>
          </a:prstGeom>
          <a:noFill/>
        </p:spPr>
        <p:txBody>
          <a:bodyPr wrap="square" rtlCol="0">
            <a:spAutoFit/>
          </a:bodyPr>
          <a:lstStyle/>
          <a:p>
            <a:r>
              <a:rPr lang="en-GB" dirty="0" smtClean="0"/>
              <a:t>Trachea </a:t>
            </a:r>
            <a:endParaRPr lang="en-GB" dirty="0"/>
          </a:p>
        </p:txBody>
      </p:sp>
      <p:sp>
        <p:nvSpPr>
          <p:cNvPr id="24" name="TextBox 23"/>
          <p:cNvSpPr txBox="1"/>
          <p:nvPr/>
        </p:nvSpPr>
        <p:spPr>
          <a:xfrm>
            <a:off x="4389549" y="4800599"/>
            <a:ext cx="1596981" cy="369332"/>
          </a:xfrm>
          <a:prstGeom prst="rect">
            <a:avLst/>
          </a:prstGeom>
          <a:noFill/>
        </p:spPr>
        <p:txBody>
          <a:bodyPr wrap="square" rtlCol="0">
            <a:spAutoFit/>
          </a:bodyPr>
          <a:lstStyle/>
          <a:p>
            <a:r>
              <a:rPr lang="en-GB" dirty="0" smtClean="0"/>
              <a:t>Lungs </a:t>
            </a:r>
            <a:endParaRPr lang="en-GB" dirty="0"/>
          </a:p>
        </p:txBody>
      </p:sp>
      <p:sp>
        <p:nvSpPr>
          <p:cNvPr id="25" name="TextBox 24"/>
          <p:cNvSpPr txBox="1"/>
          <p:nvPr/>
        </p:nvSpPr>
        <p:spPr>
          <a:xfrm>
            <a:off x="4280079" y="5752495"/>
            <a:ext cx="2073498" cy="369332"/>
          </a:xfrm>
          <a:prstGeom prst="rect">
            <a:avLst/>
          </a:prstGeom>
          <a:noFill/>
        </p:spPr>
        <p:txBody>
          <a:bodyPr wrap="square" rtlCol="0">
            <a:spAutoFit/>
          </a:bodyPr>
          <a:lstStyle/>
          <a:p>
            <a:r>
              <a:rPr lang="en-GB" dirty="0" smtClean="0"/>
              <a:t>Diaphragm </a:t>
            </a:r>
            <a:endParaRPr lang="en-GB" dirty="0"/>
          </a:p>
        </p:txBody>
      </p:sp>
      <p:sp>
        <p:nvSpPr>
          <p:cNvPr id="26" name="TextBox 25"/>
          <p:cNvSpPr txBox="1"/>
          <p:nvPr/>
        </p:nvSpPr>
        <p:spPr>
          <a:xfrm>
            <a:off x="5601238" y="1921804"/>
            <a:ext cx="6143222" cy="461665"/>
          </a:xfrm>
          <a:prstGeom prst="rect">
            <a:avLst/>
          </a:prstGeom>
          <a:noFill/>
        </p:spPr>
        <p:txBody>
          <a:bodyPr wrap="square" rtlCol="0">
            <a:spAutoFit/>
          </a:bodyPr>
          <a:lstStyle/>
          <a:p>
            <a:r>
              <a:rPr lang="en-GB" sz="2400" b="1" dirty="0" smtClean="0">
                <a:solidFill>
                  <a:srgbClr val="00B0F0"/>
                </a:solidFill>
                <a:latin typeface="AR CENA" panose="02000000000000000000" pitchFamily="2" charset="0"/>
              </a:rPr>
              <a:t>Functions of the parts of the breathing system</a:t>
            </a:r>
            <a:r>
              <a:rPr lang="en-GB" sz="2400" dirty="0" smtClean="0">
                <a:solidFill>
                  <a:srgbClr val="00B0F0"/>
                </a:solidFill>
                <a:latin typeface="AR CENA" panose="02000000000000000000" pitchFamily="2" charset="0"/>
              </a:rPr>
              <a:t>.</a:t>
            </a:r>
            <a:endParaRPr lang="en-GB" sz="2400" dirty="0">
              <a:solidFill>
                <a:srgbClr val="00B0F0"/>
              </a:solidFill>
              <a:latin typeface="AR CENA" panose="02000000000000000000" pitchFamily="2" charset="0"/>
            </a:endParaRPr>
          </a:p>
        </p:txBody>
      </p:sp>
      <p:sp>
        <p:nvSpPr>
          <p:cNvPr id="27" name="TextBox 26"/>
          <p:cNvSpPr txBox="1"/>
          <p:nvPr/>
        </p:nvSpPr>
        <p:spPr>
          <a:xfrm>
            <a:off x="5573334" y="2195185"/>
            <a:ext cx="5821250" cy="4662815"/>
          </a:xfrm>
          <a:prstGeom prst="rect">
            <a:avLst/>
          </a:prstGeom>
          <a:noFill/>
        </p:spPr>
        <p:txBody>
          <a:bodyPr wrap="square" rtlCol="0">
            <a:spAutoFit/>
          </a:bodyPr>
          <a:lstStyle/>
          <a:p>
            <a:pPr marL="342900" indent="-342900">
              <a:lnSpc>
                <a:spcPct val="150000"/>
              </a:lnSpc>
              <a:buFont typeface="+mj-lt"/>
              <a:buAutoNum type="arabicPeriod"/>
            </a:pPr>
            <a:r>
              <a:rPr lang="en-GB" dirty="0" smtClean="0">
                <a:solidFill>
                  <a:srgbClr val="C00000"/>
                </a:solidFill>
              </a:rPr>
              <a:t>Air enters through the nose. The tiny hair in the nose traps dust, while mucus from mucus gland clean the air. The blood capillaries in the nose are used to warm the air.</a:t>
            </a:r>
          </a:p>
          <a:p>
            <a:pPr marL="342900" indent="-342900">
              <a:lnSpc>
                <a:spcPct val="150000"/>
              </a:lnSpc>
              <a:buFont typeface="+mj-lt"/>
              <a:buAutoNum type="arabicPeriod"/>
            </a:pPr>
            <a:r>
              <a:rPr lang="en-GB" dirty="0" smtClean="0">
                <a:solidFill>
                  <a:srgbClr val="C00000"/>
                </a:solidFill>
              </a:rPr>
              <a:t>The trachea or windpipe, receives air from the nose and passes it into the lungs.</a:t>
            </a:r>
          </a:p>
          <a:p>
            <a:pPr marL="342900" indent="-342900">
              <a:lnSpc>
                <a:spcPct val="150000"/>
              </a:lnSpc>
              <a:buFont typeface="+mj-lt"/>
              <a:buAutoNum type="arabicPeriod"/>
            </a:pPr>
            <a:r>
              <a:rPr lang="en-GB" dirty="0" smtClean="0">
                <a:solidFill>
                  <a:srgbClr val="C00000"/>
                </a:solidFill>
              </a:rPr>
              <a:t>The lungs take in oxygen gas in the air and lets out carbon dioxide that is not needed in the body.</a:t>
            </a:r>
          </a:p>
          <a:p>
            <a:pPr marL="342900" indent="-342900">
              <a:lnSpc>
                <a:spcPct val="150000"/>
              </a:lnSpc>
              <a:buFont typeface="+mj-lt"/>
              <a:buAutoNum type="arabicPeriod"/>
            </a:pPr>
            <a:r>
              <a:rPr lang="en-GB" dirty="0" smtClean="0">
                <a:solidFill>
                  <a:srgbClr val="C00000"/>
                </a:solidFill>
              </a:rPr>
              <a:t>The diaphragm helps the lungs to be filled with air by moving up and down. The diaphragm expands to let air into the lungs, and relaxes to let air out.</a:t>
            </a:r>
            <a:endParaRPr lang="en-GB" dirty="0">
              <a:solidFill>
                <a:srgbClr val="C00000"/>
              </a:solidFill>
            </a:endParaRPr>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right)">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3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8"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left)">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left)">
                                      <p:cBhvr>
                                        <p:cTn id="54" dur="500"/>
                                        <p:tgtEl>
                                          <p:spTgt spid="2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par>
                                <p:cTn id="58" presetID="22" presetClass="entr" presetSubtype="8" fill="hold"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left)">
                                      <p:cBhvr>
                                        <p:cTn id="65" dur="500"/>
                                        <p:tgtEl>
                                          <p:spTgt spid="1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wipe(left)">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1" fill="hold" grpId="0" nodeType="click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wipe(up)">
                                      <p:cBhvr>
                                        <p:cTn id="78" dur="6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p:bldP spid="15" grpId="0"/>
      <p:bldP spid="22" grpId="0"/>
      <p:bldP spid="23" grpId="0"/>
      <p:bldP spid="24" grpId="0"/>
      <p:bldP spid="25" grpId="0"/>
      <p:bldP spid="26" grpId="0"/>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60986" y="1956879"/>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Content Placeholder 18"/>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72225" y="2590456"/>
            <a:ext cx="2621280" cy="1746504"/>
          </a:xfrm>
        </p:spPr>
      </p:pic>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2" name="Group 11"/>
          <p:cNvGrpSpPr/>
          <p:nvPr/>
        </p:nvGrpSpPr>
        <p:grpSpPr>
          <a:xfrm>
            <a:off x="1037554" y="95709"/>
            <a:ext cx="7455493" cy="1077077"/>
            <a:chOff x="1096313" y="110983"/>
            <a:chExt cx="7020389" cy="1048791"/>
          </a:xfrm>
        </p:grpSpPr>
        <p:sp>
          <p:nvSpPr>
            <p:cNvPr id="13" name="TextBox 12"/>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5" name="TextBox 14"/>
          <p:cNvSpPr txBox="1"/>
          <p:nvPr/>
        </p:nvSpPr>
        <p:spPr>
          <a:xfrm>
            <a:off x="472225" y="1272552"/>
            <a:ext cx="5486401" cy="461665"/>
          </a:xfrm>
          <a:prstGeom prst="rect">
            <a:avLst/>
          </a:prstGeom>
          <a:noFill/>
        </p:spPr>
        <p:txBody>
          <a:bodyPr wrap="square" rtlCol="0">
            <a:spAutoFit/>
          </a:bodyPr>
          <a:lstStyle/>
          <a:p>
            <a:r>
              <a:rPr lang="en-GB" sz="2400" b="1" dirty="0" smtClean="0">
                <a:solidFill>
                  <a:schemeClr val="accent2">
                    <a:lumMod val="50000"/>
                  </a:schemeClr>
                </a:solidFill>
              </a:rPr>
              <a:t>Diseases of the breathing system</a:t>
            </a:r>
            <a:endParaRPr lang="en-GB" sz="2400" b="1" dirty="0">
              <a:solidFill>
                <a:schemeClr val="accent2">
                  <a:lumMod val="50000"/>
                </a:schemeClr>
              </a:solidFill>
            </a:endParaRPr>
          </a:p>
        </p:txBody>
      </p:sp>
      <p:sp>
        <p:nvSpPr>
          <p:cNvPr id="16" name="TextBox 15"/>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sp>
        <p:nvSpPr>
          <p:cNvPr id="17" name="TextBox 16"/>
          <p:cNvSpPr txBox="1"/>
          <p:nvPr/>
        </p:nvSpPr>
        <p:spPr>
          <a:xfrm>
            <a:off x="528569" y="1958688"/>
            <a:ext cx="2780763" cy="523220"/>
          </a:xfrm>
          <a:prstGeom prst="rect">
            <a:avLst/>
          </a:prstGeom>
          <a:noFill/>
        </p:spPr>
        <p:txBody>
          <a:bodyPr wrap="square" rtlCol="0">
            <a:spAutoFit/>
          </a:bodyPr>
          <a:lstStyle/>
          <a:p>
            <a:r>
              <a:rPr lang="en-GB" sz="2800" b="1" dirty="0" smtClean="0">
                <a:solidFill>
                  <a:srgbClr val="FF0066"/>
                </a:solidFill>
              </a:rPr>
              <a:t>Tuberculosis (TB)</a:t>
            </a:r>
            <a:endParaRPr lang="en-GB" sz="2800" b="1" dirty="0">
              <a:solidFill>
                <a:srgbClr val="FF0066"/>
              </a:solidFill>
            </a:endParaRPr>
          </a:p>
        </p:txBody>
      </p:sp>
      <p:sp>
        <p:nvSpPr>
          <p:cNvPr id="18" name="TextBox 17"/>
          <p:cNvSpPr txBox="1"/>
          <p:nvPr/>
        </p:nvSpPr>
        <p:spPr>
          <a:xfrm>
            <a:off x="515155" y="4722922"/>
            <a:ext cx="2578350" cy="1754326"/>
          </a:xfrm>
          <a:prstGeom prst="rect">
            <a:avLst/>
          </a:prstGeom>
          <a:noFill/>
        </p:spPr>
        <p:txBody>
          <a:bodyPr wrap="square" rtlCol="0">
            <a:spAutoFit/>
          </a:bodyPr>
          <a:lstStyle/>
          <a:p>
            <a:r>
              <a:rPr lang="en-GB" dirty="0" smtClean="0"/>
              <a:t>TB affects the lungs and is caused by a bacteria. Is spread from one person to another through sneezing, coughing or spitting.  </a:t>
            </a:r>
            <a:endParaRPr lang="en-GB" dirty="0"/>
          </a:p>
        </p:txBody>
      </p:sp>
      <p:sp>
        <p:nvSpPr>
          <p:cNvPr id="19" name="TextBox 18"/>
          <p:cNvSpPr txBox="1"/>
          <p:nvPr/>
        </p:nvSpPr>
        <p:spPr>
          <a:xfrm>
            <a:off x="3309332" y="2476726"/>
            <a:ext cx="2936922" cy="400110"/>
          </a:xfrm>
          <a:prstGeom prst="rect">
            <a:avLst/>
          </a:prstGeom>
          <a:noFill/>
        </p:spPr>
        <p:txBody>
          <a:bodyPr wrap="square" rtlCol="0">
            <a:spAutoFit/>
          </a:bodyPr>
          <a:lstStyle/>
          <a:p>
            <a:r>
              <a:rPr lang="en-GB" sz="2000" b="1" dirty="0" smtClean="0">
                <a:solidFill>
                  <a:srgbClr val="C00000"/>
                </a:solidFill>
              </a:rPr>
              <a:t>Signs and symptoms.</a:t>
            </a:r>
            <a:endParaRPr lang="en-GB" sz="2000" b="1" dirty="0">
              <a:solidFill>
                <a:srgbClr val="C00000"/>
              </a:solidFill>
            </a:endParaRPr>
          </a:p>
        </p:txBody>
      </p:sp>
      <p:sp>
        <p:nvSpPr>
          <p:cNvPr id="20" name="TextBox 19"/>
          <p:cNvSpPr txBox="1"/>
          <p:nvPr/>
        </p:nvSpPr>
        <p:spPr>
          <a:xfrm>
            <a:off x="3309332" y="2843417"/>
            <a:ext cx="3091468" cy="2308324"/>
          </a:xfrm>
          <a:prstGeom prst="rect">
            <a:avLst/>
          </a:prstGeom>
          <a:noFill/>
        </p:spPr>
        <p:txBody>
          <a:bodyPr wrap="square" rtlCol="0">
            <a:spAutoFit/>
          </a:bodyPr>
          <a:lstStyle/>
          <a:p>
            <a:pPr marL="285750" indent="-285750">
              <a:buFont typeface="Wingdings" panose="05000000000000000000" pitchFamily="2" charset="2"/>
              <a:buChar char="§"/>
            </a:pPr>
            <a:r>
              <a:rPr lang="en-GB" dirty="0" smtClean="0"/>
              <a:t>Fever</a:t>
            </a:r>
          </a:p>
          <a:p>
            <a:pPr marL="285750" indent="-285750">
              <a:buFont typeface="Wingdings" panose="05000000000000000000" pitchFamily="2" charset="2"/>
              <a:buChar char="§"/>
            </a:pPr>
            <a:r>
              <a:rPr lang="en-GB" dirty="0" smtClean="0"/>
              <a:t>Fatigue</a:t>
            </a:r>
          </a:p>
          <a:p>
            <a:pPr marL="285750" indent="-285750">
              <a:buFont typeface="Wingdings" panose="05000000000000000000" pitchFamily="2" charset="2"/>
              <a:buChar char="§"/>
            </a:pPr>
            <a:r>
              <a:rPr lang="en-GB" dirty="0" smtClean="0"/>
              <a:t>Night sweats</a:t>
            </a:r>
          </a:p>
          <a:p>
            <a:pPr marL="285750" indent="-285750">
              <a:buFont typeface="Wingdings" panose="05000000000000000000" pitchFamily="2" charset="2"/>
              <a:buChar char="§"/>
            </a:pPr>
            <a:r>
              <a:rPr lang="en-GB" dirty="0" smtClean="0"/>
              <a:t>Coughing blood</a:t>
            </a:r>
          </a:p>
          <a:p>
            <a:pPr marL="285750" indent="-285750">
              <a:buFont typeface="Wingdings" panose="05000000000000000000" pitchFamily="2" charset="2"/>
              <a:buChar char="§"/>
            </a:pPr>
            <a:r>
              <a:rPr lang="en-GB" dirty="0" smtClean="0"/>
              <a:t>Weight loss</a:t>
            </a:r>
          </a:p>
          <a:p>
            <a:pPr marL="285750" indent="-285750">
              <a:buFont typeface="Wingdings" panose="05000000000000000000" pitchFamily="2" charset="2"/>
              <a:buChar char="§"/>
            </a:pPr>
            <a:r>
              <a:rPr lang="en-GB" dirty="0" smtClean="0"/>
              <a:t>Coughing for 3 or more weeks</a:t>
            </a:r>
          </a:p>
          <a:p>
            <a:pPr marL="285750" indent="-285750">
              <a:buFont typeface="Wingdings" panose="05000000000000000000" pitchFamily="2" charset="2"/>
              <a:buChar char="§"/>
            </a:pPr>
            <a:r>
              <a:rPr lang="en-GB" dirty="0" smtClean="0"/>
              <a:t>Chest pain.</a:t>
            </a:r>
            <a:endParaRPr lang="en-GB" dirty="0"/>
          </a:p>
        </p:txBody>
      </p:sp>
      <p:sp>
        <p:nvSpPr>
          <p:cNvPr id="21" name="TextBox 20"/>
          <p:cNvSpPr txBox="1"/>
          <p:nvPr/>
        </p:nvSpPr>
        <p:spPr>
          <a:xfrm>
            <a:off x="3385425" y="5082778"/>
            <a:ext cx="2573201" cy="369332"/>
          </a:xfrm>
          <a:prstGeom prst="rect">
            <a:avLst/>
          </a:prstGeom>
          <a:noFill/>
        </p:spPr>
        <p:txBody>
          <a:bodyPr wrap="square" rtlCol="0">
            <a:spAutoFit/>
          </a:bodyPr>
          <a:lstStyle/>
          <a:p>
            <a:r>
              <a:rPr lang="en-GB" b="1" dirty="0" smtClean="0">
                <a:solidFill>
                  <a:srgbClr val="C00000"/>
                </a:solidFill>
              </a:rPr>
              <a:t>Prevention of TB</a:t>
            </a:r>
            <a:endParaRPr lang="en-GB" b="1" dirty="0">
              <a:solidFill>
                <a:srgbClr val="C00000"/>
              </a:solidFill>
            </a:endParaRPr>
          </a:p>
        </p:txBody>
      </p:sp>
      <p:sp>
        <p:nvSpPr>
          <p:cNvPr id="22" name="TextBox 21"/>
          <p:cNvSpPr txBox="1"/>
          <p:nvPr/>
        </p:nvSpPr>
        <p:spPr>
          <a:xfrm>
            <a:off x="3153964" y="5375302"/>
            <a:ext cx="3297530" cy="1323439"/>
          </a:xfrm>
          <a:prstGeom prst="rect">
            <a:avLst/>
          </a:prstGeom>
          <a:noFill/>
        </p:spPr>
        <p:txBody>
          <a:bodyPr wrap="square" rtlCol="0">
            <a:spAutoFit/>
          </a:bodyPr>
          <a:lstStyle/>
          <a:p>
            <a:pPr marL="285750" indent="-285750">
              <a:buFont typeface="Courier New" panose="02070309020205020404" pitchFamily="49" charset="0"/>
              <a:buChar char="o"/>
            </a:pPr>
            <a:r>
              <a:rPr lang="en-GB" sz="1600" dirty="0" smtClean="0"/>
              <a:t>Stay in a ventilated room</a:t>
            </a:r>
          </a:p>
          <a:p>
            <a:pPr marL="285750" indent="-285750">
              <a:buFont typeface="Courier New" panose="02070309020205020404" pitchFamily="49" charset="0"/>
              <a:buChar char="o"/>
            </a:pPr>
            <a:r>
              <a:rPr lang="en-GB" sz="1600" dirty="0" smtClean="0"/>
              <a:t>Vaccinating infants</a:t>
            </a:r>
          </a:p>
          <a:p>
            <a:pPr marL="285750" indent="-285750">
              <a:buFont typeface="Courier New" panose="02070309020205020404" pitchFamily="49" charset="0"/>
              <a:buChar char="o"/>
            </a:pPr>
            <a:r>
              <a:rPr lang="en-GB" sz="1600" dirty="0" smtClean="0"/>
              <a:t>Cover the mouth when sneezing</a:t>
            </a:r>
          </a:p>
          <a:p>
            <a:pPr marL="285750" indent="-285750">
              <a:buFont typeface="Courier New" panose="02070309020205020404" pitchFamily="49" charset="0"/>
              <a:buChar char="o"/>
            </a:pPr>
            <a:r>
              <a:rPr lang="en-GB" sz="1600" dirty="0" smtClean="0"/>
              <a:t>Finish up your dosage</a:t>
            </a:r>
          </a:p>
          <a:p>
            <a:pPr marL="285750" indent="-285750">
              <a:buFont typeface="Courier New" panose="02070309020205020404" pitchFamily="49" charset="0"/>
              <a:buChar char="o"/>
            </a:pPr>
            <a:r>
              <a:rPr lang="en-GB" sz="1600" dirty="0" smtClean="0"/>
              <a:t>Ware a mask in public places.</a:t>
            </a:r>
            <a:endParaRPr lang="en-GB" sz="1600" dirty="0"/>
          </a:p>
        </p:txBody>
      </p:sp>
      <p:sp>
        <p:nvSpPr>
          <p:cNvPr id="23" name="TextBox 22"/>
          <p:cNvSpPr txBox="1"/>
          <p:nvPr/>
        </p:nvSpPr>
        <p:spPr>
          <a:xfrm>
            <a:off x="7197680" y="2026798"/>
            <a:ext cx="3658673" cy="646331"/>
          </a:xfrm>
          <a:prstGeom prst="rect">
            <a:avLst/>
          </a:prstGeom>
          <a:noFill/>
        </p:spPr>
        <p:txBody>
          <a:bodyPr wrap="square" rtlCol="0">
            <a:spAutoFit/>
          </a:bodyPr>
          <a:lstStyle/>
          <a:p>
            <a:r>
              <a:rPr lang="en-GB" sz="3600" b="1" dirty="0" smtClean="0">
                <a:solidFill>
                  <a:srgbClr val="0070C0"/>
                </a:solidFill>
              </a:rPr>
              <a:t>Similar diseases</a:t>
            </a:r>
            <a:endParaRPr lang="en-GB" sz="3600" b="1" dirty="0">
              <a:solidFill>
                <a:srgbClr val="0070C0"/>
              </a:solidFill>
            </a:endParaRPr>
          </a:p>
        </p:txBody>
      </p:sp>
      <p:sp>
        <p:nvSpPr>
          <p:cNvPr id="24" name="TextBox 23"/>
          <p:cNvSpPr txBox="1"/>
          <p:nvPr/>
        </p:nvSpPr>
        <p:spPr>
          <a:xfrm>
            <a:off x="7556643" y="2321023"/>
            <a:ext cx="3775657" cy="4031873"/>
          </a:xfrm>
          <a:prstGeom prst="rect">
            <a:avLst/>
          </a:prstGeom>
          <a:noFill/>
        </p:spPr>
        <p:txBody>
          <a:bodyPr wrap="square" rtlCol="0">
            <a:spAutoFit/>
          </a:bodyPr>
          <a:lstStyle/>
          <a:p>
            <a:pPr marL="342900" indent="-342900">
              <a:lnSpc>
                <a:spcPct val="200000"/>
              </a:lnSpc>
              <a:buFont typeface="+mj-lt"/>
              <a:buAutoNum type="arabicPeriod"/>
            </a:pPr>
            <a:r>
              <a:rPr lang="en-GB" sz="3200" b="1" dirty="0" smtClean="0"/>
              <a:t>Pneumonia </a:t>
            </a:r>
          </a:p>
          <a:p>
            <a:pPr marL="342900" indent="-342900">
              <a:lnSpc>
                <a:spcPct val="200000"/>
              </a:lnSpc>
              <a:buFont typeface="+mj-lt"/>
              <a:buAutoNum type="arabicPeriod"/>
            </a:pPr>
            <a:r>
              <a:rPr lang="en-GB" sz="3200" b="1" dirty="0" smtClean="0"/>
              <a:t>Colds </a:t>
            </a:r>
          </a:p>
          <a:p>
            <a:pPr marL="342900" indent="-342900">
              <a:lnSpc>
                <a:spcPct val="200000"/>
              </a:lnSpc>
              <a:buFont typeface="+mj-lt"/>
              <a:buAutoNum type="arabicPeriod"/>
            </a:pPr>
            <a:r>
              <a:rPr lang="en-GB" sz="3200" b="1" dirty="0" smtClean="0"/>
              <a:t>Coughs </a:t>
            </a:r>
          </a:p>
          <a:p>
            <a:pPr marL="342900" indent="-342900">
              <a:lnSpc>
                <a:spcPct val="200000"/>
              </a:lnSpc>
              <a:buFont typeface="+mj-lt"/>
              <a:buAutoNum type="arabicPeriod"/>
            </a:pPr>
            <a:r>
              <a:rPr lang="en-GB" sz="3200" b="1" dirty="0" smtClean="0"/>
              <a:t>influenza</a:t>
            </a:r>
            <a:endParaRPr lang="en-GB" sz="3200" b="1" dirty="0"/>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2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barn(inVertical)">
                                      <p:cBhvr>
                                        <p:cTn id="43" dur="500"/>
                                        <p:tgtEl>
                                          <p:spTgt spid="18"/>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barn(inVertical)">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425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barn(inVertical)">
                                      <p:cBhvr>
                                        <p:cTn id="58" dur="500"/>
                                        <p:tgtEl>
                                          <p:spTgt spid="21"/>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4000"/>
                                        <p:tgtEl>
                                          <p:spTgt spid="22"/>
                                        </p:tgtEl>
                                      </p:cBhvr>
                                    </p:animEffect>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barn(inVertical)">
                                      <p:cBhvr>
                                        <p:cTn id="68" dur="500"/>
                                        <p:tgtEl>
                                          <p:spTgt spid="2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1"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4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5" grpId="0"/>
      <p:bldP spid="16" grpId="0"/>
      <p:bldP spid="17" grpId="0"/>
      <p:bldP spid="18" grpId="0"/>
      <p:bldP spid="19" grpId="0"/>
      <p:bldP spid="20" grpId="0"/>
      <p:bldP spid="21" grpId="0"/>
      <p:bldP spid="22" grpId="0"/>
      <p:bldP spid="23" grpId="0"/>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92000" cy="68580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2"/>
          <p:cNvSpPr/>
          <p:nvPr/>
        </p:nvSpPr>
        <p:spPr>
          <a:xfrm>
            <a:off x="180305" y="192539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p:cNvGrpSpPr/>
          <p:nvPr/>
        </p:nvGrpSpPr>
        <p:grpSpPr>
          <a:xfrm>
            <a:off x="515155" y="83712"/>
            <a:ext cx="11676845" cy="1120462"/>
            <a:chOff x="515155" y="83712"/>
            <a:chExt cx="11676845" cy="1120462"/>
          </a:xfrm>
        </p:grpSpPr>
        <p:sp>
          <p:nvSpPr>
            <p:cNvPr id="5" name="Rectangle 4"/>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p:cNvGrpSpPr/>
          <p:nvPr/>
        </p:nvGrpSpPr>
        <p:grpSpPr>
          <a:xfrm>
            <a:off x="515155" y="1287886"/>
            <a:ext cx="11075831" cy="437883"/>
            <a:chOff x="515155" y="1287886"/>
            <a:chExt cx="11075831" cy="437883"/>
          </a:xfrm>
        </p:grpSpPr>
        <p:sp>
          <p:nvSpPr>
            <p:cNvPr id="8" name="Rectangle 7"/>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1" name="Group 10"/>
          <p:cNvGrpSpPr/>
          <p:nvPr/>
        </p:nvGrpSpPr>
        <p:grpSpPr>
          <a:xfrm>
            <a:off x="1037554" y="95709"/>
            <a:ext cx="7455493" cy="1077077"/>
            <a:chOff x="1096313" y="110983"/>
            <a:chExt cx="7020389" cy="1048791"/>
          </a:xfrm>
        </p:grpSpPr>
        <p:sp>
          <p:nvSpPr>
            <p:cNvPr id="12" name="TextBox 11"/>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3" name="TextBox 12"/>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4" name="TextBox 13"/>
          <p:cNvSpPr txBox="1"/>
          <p:nvPr/>
        </p:nvSpPr>
        <p:spPr>
          <a:xfrm>
            <a:off x="515155" y="1333904"/>
            <a:ext cx="5486401" cy="461665"/>
          </a:xfrm>
          <a:prstGeom prst="rect">
            <a:avLst/>
          </a:prstGeom>
          <a:noFill/>
        </p:spPr>
        <p:txBody>
          <a:bodyPr wrap="square" rtlCol="0">
            <a:spAutoFit/>
          </a:bodyPr>
          <a:lstStyle/>
          <a:p>
            <a:r>
              <a:rPr lang="en-GB" sz="2400" b="1" dirty="0">
                <a:solidFill>
                  <a:schemeClr val="accent2">
                    <a:lumMod val="50000"/>
                  </a:schemeClr>
                </a:solidFill>
              </a:rPr>
              <a:t>Diseases of the breathing system</a:t>
            </a:r>
          </a:p>
        </p:txBody>
      </p:sp>
      <p:sp>
        <p:nvSpPr>
          <p:cNvPr id="15" name="TextBox 14"/>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sp>
        <p:nvSpPr>
          <p:cNvPr id="16" name="TextBox 15"/>
          <p:cNvSpPr txBox="1"/>
          <p:nvPr/>
        </p:nvSpPr>
        <p:spPr>
          <a:xfrm>
            <a:off x="838200" y="1969111"/>
            <a:ext cx="3308262" cy="769441"/>
          </a:xfrm>
          <a:prstGeom prst="rect">
            <a:avLst/>
          </a:prstGeom>
          <a:noFill/>
        </p:spPr>
        <p:txBody>
          <a:bodyPr wrap="square" rtlCol="0">
            <a:spAutoFit/>
          </a:bodyPr>
          <a:lstStyle/>
          <a:p>
            <a:r>
              <a:rPr lang="en-GB" sz="4400" b="1" dirty="0" smtClean="0">
                <a:solidFill>
                  <a:srgbClr val="0070C0"/>
                </a:solidFill>
              </a:rPr>
              <a:t>Asthm</a:t>
            </a:r>
            <a:r>
              <a:rPr lang="en-GB" sz="4400" b="1" dirty="0">
                <a:solidFill>
                  <a:srgbClr val="0070C0"/>
                </a:solidFill>
              </a:rPr>
              <a:t>a</a:t>
            </a:r>
          </a:p>
        </p:txBody>
      </p:sp>
      <p:pic>
        <p:nvPicPr>
          <p:cNvPr id="17" name="Picture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289" y="2690329"/>
            <a:ext cx="3064098" cy="1948094"/>
          </a:xfrm>
          <a:prstGeom prst="rect">
            <a:avLst/>
          </a:prstGeom>
        </p:spPr>
      </p:pic>
      <p:pic>
        <p:nvPicPr>
          <p:cNvPr id="18" name="Picture 17"/>
          <p:cNvPicPr>
            <a:picLocks noChangeAspect="1"/>
          </p:cNvPicPr>
          <p:nvPr/>
        </p:nvPicPr>
        <p:blipFill rotWithShape="1">
          <a:blip r:embed="rId3" cstate="print">
            <a:extLst>
              <a:ext uri="{28A0092B-C50C-407E-A947-70E740481C1C}">
                <a14:useLocalDpi xmlns:a14="http://schemas.microsoft.com/office/drawing/2010/main" val="0"/>
              </a:ext>
            </a:extLst>
          </a:blip>
          <a:srcRect r="22173"/>
          <a:stretch/>
        </p:blipFill>
        <p:spPr>
          <a:xfrm flipH="1">
            <a:off x="2562894" y="3965622"/>
            <a:ext cx="798493" cy="672801"/>
          </a:xfrm>
          <a:prstGeom prst="rect">
            <a:avLst/>
          </a:prstGeom>
        </p:spPr>
      </p:pic>
      <p:sp>
        <p:nvSpPr>
          <p:cNvPr id="19" name="TextBox 18"/>
          <p:cNvSpPr txBox="1"/>
          <p:nvPr/>
        </p:nvSpPr>
        <p:spPr>
          <a:xfrm>
            <a:off x="515155" y="4959097"/>
            <a:ext cx="2614411" cy="1200329"/>
          </a:xfrm>
          <a:prstGeom prst="rect">
            <a:avLst/>
          </a:prstGeom>
          <a:noFill/>
        </p:spPr>
        <p:txBody>
          <a:bodyPr wrap="square" rtlCol="0">
            <a:spAutoFit/>
          </a:bodyPr>
          <a:lstStyle/>
          <a:p>
            <a:r>
              <a:rPr lang="en-GB" dirty="0" smtClean="0"/>
              <a:t>Asthma narrows and swells the airways in the lungs, producing extra mucus.</a:t>
            </a:r>
            <a:endParaRPr lang="en-GB" dirty="0"/>
          </a:p>
        </p:txBody>
      </p:sp>
      <p:sp>
        <p:nvSpPr>
          <p:cNvPr id="20" name="TextBox 19"/>
          <p:cNvSpPr txBox="1"/>
          <p:nvPr/>
        </p:nvSpPr>
        <p:spPr>
          <a:xfrm>
            <a:off x="3928056" y="2668333"/>
            <a:ext cx="3940935" cy="461665"/>
          </a:xfrm>
          <a:prstGeom prst="rect">
            <a:avLst/>
          </a:prstGeom>
          <a:noFill/>
        </p:spPr>
        <p:txBody>
          <a:bodyPr wrap="square" rtlCol="0">
            <a:spAutoFit/>
          </a:bodyPr>
          <a:lstStyle/>
          <a:p>
            <a:r>
              <a:rPr lang="en-GB" sz="2400" b="1" dirty="0" smtClean="0">
                <a:solidFill>
                  <a:schemeClr val="accent2">
                    <a:lumMod val="50000"/>
                  </a:schemeClr>
                </a:solidFill>
              </a:rPr>
              <a:t>Signs and symptoms</a:t>
            </a:r>
            <a:endParaRPr lang="en-GB" sz="2400" b="1" dirty="0">
              <a:solidFill>
                <a:schemeClr val="accent2">
                  <a:lumMod val="50000"/>
                </a:schemeClr>
              </a:solidFill>
            </a:endParaRPr>
          </a:p>
        </p:txBody>
      </p:sp>
      <p:sp>
        <p:nvSpPr>
          <p:cNvPr id="21" name="TextBox 20"/>
          <p:cNvSpPr txBox="1"/>
          <p:nvPr/>
        </p:nvSpPr>
        <p:spPr>
          <a:xfrm>
            <a:off x="7868991" y="2511998"/>
            <a:ext cx="3309870" cy="461665"/>
          </a:xfrm>
          <a:prstGeom prst="rect">
            <a:avLst/>
          </a:prstGeom>
          <a:noFill/>
        </p:spPr>
        <p:txBody>
          <a:bodyPr wrap="square" rtlCol="0">
            <a:spAutoFit/>
          </a:bodyPr>
          <a:lstStyle/>
          <a:p>
            <a:r>
              <a:rPr lang="en-GB" sz="2400" b="1" dirty="0" smtClean="0">
                <a:solidFill>
                  <a:schemeClr val="accent2">
                    <a:lumMod val="50000"/>
                  </a:schemeClr>
                </a:solidFill>
              </a:rPr>
              <a:t>Prevention of COVID-19</a:t>
            </a:r>
            <a:endParaRPr lang="en-GB" sz="2400" b="1" dirty="0">
              <a:solidFill>
                <a:schemeClr val="accent2">
                  <a:lumMod val="50000"/>
                </a:schemeClr>
              </a:solidFill>
            </a:endParaRPr>
          </a:p>
        </p:txBody>
      </p:sp>
      <p:sp>
        <p:nvSpPr>
          <p:cNvPr id="22" name="TextBox 21"/>
          <p:cNvSpPr txBox="1"/>
          <p:nvPr/>
        </p:nvSpPr>
        <p:spPr>
          <a:xfrm>
            <a:off x="4146462" y="3438659"/>
            <a:ext cx="3052828" cy="2169825"/>
          </a:xfrm>
          <a:prstGeom prst="rect">
            <a:avLst/>
          </a:prstGeom>
          <a:noFill/>
        </p:spPr>
        <p:txBody>
          <a:bodyPr wrap="square" rtlCol="0">
            <a:spAutoFit/>
          </a:bodyPr>
          <a:lstStyle/>
          <a:p>
            <a:pPr marL="342900" indent="-342900">
              <a:lnSpc>
                <a:spcPct val="150000"/>
              </a:lnSpc>
              <a:buFont typeface="+mj-lt"/>
              <a:buAutoNum type="alphaLcPeriod"/>
            </a:pPr>
            <a:r>
              <a:rPr lang="en-GB" dirty="0" smtClean="0"/>
              <a:t>Shortness of breath</a:t>
            </a:r>
          </a:p>
          <a:p>
            <a:pPr marL="342900" indent="-342900">
              <a:lnSpc>
                <a:spcPct val="150000"/>
              </a:lnSpc>
              <a:buFont typeface="+mj-lt"/>
              <a:buAutoNum type="alphaLcPeriod"/>
            </a:pPr>
            <a:r>
              <a:rPr lang="en-GB" dirty="0" smtClean="0"/>
              <a:t>Chest pain</a:t>
            </a:r>
          </a:p>
          <a:p>
            <a:pPr marL="342900" indent="-342900">
              <a:lnSpc>
                <a:spcPct val="150000"/>
              </a:lnSpc>
              <a:buFont typeface="+mj-lt"/>
              <a:buAutoNum type="alphaLcPeriod"/>
            </a:pPr>
            <a:r>
              <a:rPr lang="en-GB" dirty="0" smtClean="0"/>
              <a:t>Whistling sound when breathing</a:t>
            </a:r>
          </a:p>
          <a:p>
            <a:pPr marL="342900" indent="-342900">
              <a:lnSpc>
                <a:spcPct val="150000"/>
              </a:lnSpc>
              <a:buFont typeface="+mj-lt"/>
              <a:buAutoNum type="alphaLcPeriod"/>
            </a:pPr>
            <a:r>
              <a:rPr lang="en-GB" dirty="0" smtClean="0"/>
              <a:t>Coughing </a:t>
            </a:r>
            <a:endParaRPr lang="en-GB" dirty="0"/>
          </a:p>
        </p:txBody>
      </p:sp>
      <p:sp>
        <p:nvSpPr>
          <p:cNvPr id="23" name="TextBox 22"/>
          <p:cNvSpPr txBox="1"/>
          <p:nvPr/>
        </p:nvSpPr>
        <p:spPr>
          <a:xfrm>
            <a:off x="8049295" y="2859129"/>
            <a:ext cx="3335629" cy="4108817"/>
          </a:xfrm>
          <a:prstGeom prst="rect">
            <a:avLst/>
          </a:prstGeom>
          <a:noFill/>
        </p:spPr>
        <p:txBody>
          <a:bodyPr wrap="square" rtlCol="0">
            <a:spAutoFit/>
          </a:bodyPr>
          <a:lstStyle/>
          <a:p>
            <a:pPr marL="285750" indent="-285750">
              <a:lnSpc>
                <a:spcPct val="150000"/>
              </a:lnSpc>
              <a:buFont typeface="Wingdings" panose="05000000000000000000" pitchFamily="2" charset="2"/>
              <a:buChar char="q"/>
            </a:pPr>
            <a:r>
              <a:rPr lang="en-GB" dirty="0" smtClean="0"/>
              <a:t>Getting vaccinated for influenza and pneumonia</a:t>
            </a:r>
          </a:p>
          <a:p>
            <a:pPr marL="285750" indent="-285750">
              <a:lnSpc>
                <a:spcPct val="150000"/>
              </a:lnSpc>
              <a:buFont typeface="Wingdings" panose="05000000000000000000" pitchFamily="2" charset="2"/>
              <a:buChar char="q"/>
            </a:pPr>
            <a:r>
              <a:rPr lang="en-GB" dirty="0" smtClean="0"/>
              <a:t>Identifying and avoiding asthma triggers.</a:t>
            </a:r>
          </a:p>
          <a:p>
            <a:pPr marL="285750" indent="-285750">
              <a:lnSpc>
                <a:spcPct val="150000"/>
              </a:lnSpc>
              <a:buFont typeface="Wingdings" panose="05000000000000000000" pitchFamily="2" charset="2"/>
              <a:buChar char="q"/>
            </a:pPr>
            <a:r>
              <a:rPr lang="en-GB" dirty="0" smtClean="0"/>
              <a:t>Monitoring your breath</a:t>
            </a:r>
          </a:p>
          <a:p>
            <a:pPr marL="285750" indent="-285750">
              <a:lnSpc>
                <a:spcPct val="150000"/>
              </a:lnSpc>
              <a:buFont typeface="Wingdings" panose="05000000000000000000" pitchFamily="2" charset="2"/>
              <a:buChar char="q"/>
            </a:pPr>
            <a:r>
              <a:rPr lang="en-GB" dirty="0" smtClean="0"/>
              <a:t>Treating early attacks</a:t>
            </a:r>
          </a:p>
          <a:p>
            <a:pPr marL="285750" indent="-285750">
              <a:lnSpc>
                <a:spcPct val="150000"/>
              </a:lnSpc>
              <a:buFont typeface="Wingdings" panose="05000000000000000000" pitchFamily="2" charset="2"/>
              <a:buChar char="q"/>
            </a:pPr>
            <a:r>
              <a:rPr lang="en-GB" dirty="0" smtClean="0"/>
              <a:t>Take medications as prescribed by a doctor</a:t>
            </a:r>
          </a:p>
          <a:p>
            <a:pPr marL="285750" indent="-285750">
              <a:lnSpc>
                <a:spcPct val="150000"/>
              </a:lnSpc>
              <a:buFont typeface="Wingdings" panose="05000000000000000000" pitchFamily="2" charset="2"/>
              <a:buChar char="q"/>
            </a:pPr>
            <a:r>
              <a:rPr lang="en-GB" dirty="0" smtClean="0"/>
              <a:t>Complete your dose.</a:t>
            </a:r>
          </a:p>
          <a:p>
            <a:endParaRPr lang="en-GB" dirty="0"/>
          </a:p>
        </p:txBody>
      </p:sp>
    </p:spTree>
    <p:extLst>
      <p:ext uri="{BB962C8B-B14F-4D97-AF65-F5344CB8AC3E}">
        <p14:creationId xmlns:p14="http://schemas.microsoft.com/office/powerpoint/2010/main" val="2531531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500"/>
                                        <p:tgtEl>
                                          <p:spTgt spid="1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down)">
                                      <p:cBhvr>
                                        <p:cTn id="20" dur="500"/>
                                        <p:tgtEl>
                                          <p:spTgt spid="14"/>
                                        </p:tgtEl>
                                      </p:cBhvr>
                                    </p:animEffect>
                                  </p:childTnLst>
                                </p:cTn>
                              </p:par>
                              <p:par>
                                <p:cTn id="21" presetID="22" presetClass="entr" presetSubtype="4"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1000"/>
                                        <p:tgtEl>
                                          <p:spTgt spid="19"/>
                                        </p:tgtEl>
                                      </p:cBhvr>
                                    </p:animEffect>
                                    <p:anim calcmode="lin" valueType="num">
                                      <p:cBhvr>
                                        <p:cTn id="46" dur="1000" fill="hold"/>
                                        <p:tgtEl>
                                          <p:spTgt spid="19"/>
                                        </p:tgtEl>
                                        <p:attrNameLst>
                                          <p:attrName>ppt_x</p:attrName>
                                        </p:attrNameLst>
                                      </p:cBhvr>
                                      <p:tavLst>
                                        <p:tav tm="0">
                                          <p:val>
                                            <p:strVal val="#ppt_x"/>
                                          </p:val>
                                        </p:tav>
                                        <p:tav tm="100000">
                                          <p:val>
                                            <p:strVal val="#ppt_x"/>
                                          </p:val>
                                        </p:tav>
                                      </p:tavLst>
                                    </p:anim>
                                    <p:anim calcmode="lin" valueType="num">
                                      <p:cBhvr>
                                        <p:cTn id="4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inVertical)">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up)">
                                      <p:cBhvr>
                                        <p:cTn id="57" dur="40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arn(inVertical)">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up)">
                                      <p:cBhvr>
                                        <p:cTn id="67" dur="4000"/>
                                        <p:tgtEl>
                                          <p:spTgt spid="23"/>
                                        </p:tgtEl>
                                      </p:cBhvr>
                                    </p:animEffect>
                                  </p:childTnLst>
                                </p:cTn>
                              </p:par>
                              <p:par>
                                <p:cTn id="68" presetID="42" presetClass="entr" presetSubtype="0" fill="hold"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fade">
                                      <p:cBhvr>
                                        <p:cTn id="70" dur="1000"/>
                                        <p:tgtEl>
                                          <p:spTgt spid="18"/>
                                        </p:tgtEl>
                                      </p:cBhvr>
                                    </p:animEffect>
                                    <p:anim calcmode="lin" valueType="num">
                                      <p:cBhvr>
                                        <p:cTn id="71" dur="1000" fill="hold"/>
                                        <p:tgtEl>
                                          <p:spTgt spid="18"/>
                                        </p:tgtEl>
                                        <p:attrNameLst>
                                          <p:attrName>ppt_x</p:attrName>
                                        </p:attrNameLst>
                                      </p:cBhvr>
                                      <p:tavLst>
                                        <p:tav tm="0">
                                          <p:val>
                                            <p:strVal val="#ppt_x"/>
                                          </p:val>
                                        </p:tav>
                                        <p:tav tm="100000">
                                          <p:val>
                                            <p:strVal val="#ppt_x"/>
                                          </p:val>
                                        </p:tav>
                                      </p:tavLst>
                                    </p:anim>
                                    <p:anim calcmode="lin" valueType="num">
                                      <p:cBhvr>
                                        <p:cTn id="7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14" grpId="0"/>
      <p:bldP spid="15" grpId="0"/>
      <p:bldP spid="16"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203917" y="1969111"/>
            <a:ext cx="11784168" cy="4823139"/>
          </a:xfrm>
          <a:prstGeom prst="round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Content Placeholder 18"/>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21760" t="-56" r="20136" b="2088"/>
          <a:stretch/>
        </p:blipFill>
        <p:spPr>
          <a:xfrm>
            <a:off x="757926" y="2646608"/>
            <a:ext cx="2322049" cy="2202287"/>
          </a:xfrm>
        </p:spPr>
      </p:pic>
      <p:grpSp>
        <p:nvGrpSpPr>
          <p:cNvPr id="5" name="Group 4"/>
          <p:cNvGrpSpPr/>
          <p:nvPr/>
        </p:nvGrpSpPr>
        <p:grpSpPr>
          <a:xfrm>
            <a:off x="515155" y="83712"/>
            <a:ext cx="11676845" cy="1120462"/>
            <a:chOff x="515155" y="83712"/>
            <a:chExt cx="11676845" cy="1120462"/>
          </a:xfrm>
        </p:grpSpPr>
        <p:sp>
          <p:nvSpPr>
            <p:cNvPr id="6" name="Rectangle 5"/>
            <p:cNvSpPr/>
            <p:nvPr/>
          </p:nvSpPr>
          <p:spPr>
            <a:xfrm>
              <a:off x="515155" y="283335"/>
              <a:ext cx="11676845" cy="721217"/>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901520" y="83712"/>
              <a:ext cx="1017431" cy="112046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15155" y="1287886"/>
            <a:ext cx="11075831" cy="437883"/>
            <a:chOff x="515155" y="1287886"/>
            <a:chExt cx="11075831" cy="437883"/>
          </a:xfrm>
        </p:grpSpPr>
        <p:sp>
          <p:nvSpPr>
            <p:cNvPr id="9" name="Rectangle 8"/>
            <p:cNvSpPr/>
            <p:nvPr/>
          </p:nvSpPr>
          <p:spPr>
            <a:xfrm>
              <a:off x="515155" y="1287886"/>
              <a:ext cx="4301544" cy="43788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p:nvPr/>
          </p:nvCxnSpPr>
          <p:spPr>
            <a:xfrm>
              <a:off x="515155" y="1725769"/>
              <a:ext cx="11075831" cy="0"/>
            </a:xfrm>
            <a:prstGeom prst="line">
              <a:avLst/>
            </a:prstGeom>
            <a:ln w="57150">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1096313" y="176515"/>
            <a:ext cx="869325" cy="1015663"/>
          </a:xfrm>
          <a:prstGeom prst="rect">
            <a:avLst/>
          </a:prstGeom>
          <a:noFill/>
        </p:spPr>
        <p:txBody>
          <a:bodyPr wrap="square" rtlCol="0">
            <a:spAutoFit/>
          </a:bodyPr>
          <a:lstStyle/>
          <a:p>
            <a:r>
              <a:rPr lang="en-GB" sz="6000" b="1" dirty="0" smtClean="0"/>
              <a:t>1</a:t>
            </a:r>
            <a:endParaRPr lang="en-GB" sz="6000" b="1" dirty="0"/>
          </a:p>
        </p:txBody>
      </p:sp>
      <p:grpSp>
        <p:nvGrpSpPr>
          <p:cNvPr id="12" name="Group 11"/>
          <p:cNvGrpSpPr/>
          <p:nvPr/>
        </p:nvGrpSpPr>
        <p:grpSpPr>
          <a:xfrm>
            <a:off x="1037554" y="95709"/>
            <a:ext cx="7455493" cy="1077077"/>
            <a:chOff x="1096313" y="110983"/>
            <a:chExt cx="7020389" cy="1048791"/>
          </a:xfrm>
        </p:grpSpPr>
        <p:sp>
          <p:nvSpPr>
            <p:cNvPr id="13" name="TextBox 12"/>
            <p:cNvSpPr txBox="1"/>
            <p:nvPr/>
          </p:nvSpPr>
          <p:spPr>
            <a:xfrm>
              <a:off x="1096313" y="110983"/>
              <a:ext cx="721216" cy="359633"/>
            </a:xfrm>
            <a:prstGeom prst="rect">
              <a:avLst/>
            </a:prstGeom>
            <a:noFill/>
          </p:spPr>
          <p:txBody>
            <a:bodyPr wrap="square" rtlCol="0">
              <a:spAutoFit/>
            </a:bodyPr>
            <a:lstStyle/>
            <a:p>
              <a:r>
                <a:rPr lang="en-GB" dirty="0" smtClean="0"/>
                <a:t>UNIT</a:t>
              </a:r>
              <a:endParaRPr lang="en-GB" dirty="0"/>
            </a:p>
          </p:txBody>
        </p:sp>
        <p:sp>
          <p:nvSpPr>
            <p:cNvPr id="14" name="TextBox 13"/>
            <p:cNvSpPr txBox="1"/>
            <p:nvPr/>
          </p:nvSpPr>
          <p:spPr>
            <a:xfrm>
              <a:off x="2411361" y="144111"/>
              <a:ext cx="5705341" cy="1015663"/>
            </a:xfrm>
            <a:prstGeom prst="rect">
              <a:avLst/>
            </a:prstGeom>
            <a:noFill/>
          </p:spPr>
          <p:txBody>
            <a:bodyPr wrap="square" rtlCol="0">
              <a:spAutoFit/>
            </a:bodyPr>
            <a:lstStyle/>
            <a:p>
              <a:r>
                <a:rPr lang="en-GB" sz="6000" b="1" dirty="0" smtClean="0">
                  <a:solidFill>
                    <a:schemeClr val="bg1"/>
                  </a:solidFill>
                </a:rPr>
                <a:t>Living Things</a:t>
              </a:r>
              <a:endParaRPr lang="en-GB" sz="6000" b="1" dirty="0">
                <a:solidFill>
                  <a:schemeClr val="bg1"/>
                </a:solidFill>
              </a:endParaRPr>
            </a:p>
          </p:txBody>
        </p:sp>
      </p:grpSp>
      <p:sp>
        <p:nvSpPr>
          <p:cNvPr id="15" name="TextBox 14"/>
          <p:cNvSpPr txBox="1"/>
          <p:nvPr/>
        </p:nvSpPr>
        <p:spPr>
          <a:xfrm>
            <a:off x="515155" y="1246270"/>
            <a:ext cx="5486401" cy="523220"/>
          </a:xfrm>
          <a:prstGeom prst="rect">
            <a:avLst/>
          </a:prstGeom>
          <a:noFill/>
        </p:spPr>
        <p:txBody>
          <a:bodyPr wrap="square" rtlCol="0">
            <a:spAutoFit/>
          </a:bodyPr>
          <a:lstStyle/>
          <a:p>
            <a:r>
              <a:rPr lang="en-GB" sz="2800" b="1" dirty="0" smtClean="0">
                <a:solidFill>
                  <a:schemeClr val="accent2">
                    <a:lumMod val="50000"/>
                  </a:schemeClr>
                </a:solidFill>
              </a:rPr>
              <a:t>Sense organs</a:t>
            </a:r>
            <a:endParaRPr lang="en-GB" sz="2800" b="1" dirty="0">
              <a:solidFill>
                <a:schemeClr val="accent2">
                  <a:lumMod val="50000"/>
                </a:schemeClr>
              </a:solidFill>
            </a:endParaRPr>
          </a:p>
        </p:txBody>
      </p:sp>
      <p:sp>
        <p:nvSpPr>
          <p:cNvPr id="16" name="TextBox 15"/>
          <p:cNvSpPr txBox="1"/>
          <p:nvPr/>
        </p:nvSpPr>
        <p:spPr>
          <a:xfrm>
            <a:off x="8165205" y="287407"/>
            <a:ext cx="3606086" cy="646331"/>
          </a:xfrm>
          <a:prstGeom prst="rect">
            <a:avLst/>
          </a:prstGeom>
          <a:noFill/>
        </p:spPr>
        <p:txBody>
          <a:bodyPr wrap="square" rtlCol="0">
            <a:spAutoFit/>
          </a:bodyPr>
          <a:lstStyle/>
          <a:p>
            <a:r>
              <a:rPr lang="en-GB" sz="3600" dirty="0" smtClean="0">
                <a:solidFill>
                  <a:schemeClr val="bg1"/>
                </a:solidFill>
                <a:latin typeface="AR BERKLEY" panose="02000000000000000000" pitchFamily="2" charset="0"/>
              </a:rPr>
              <a:t>1.3 Human body</a:t>
            </a:r>
            <a:endParaRPr lang="en-GB" sz="3600" dirty="0">
              <a:solidFill>
                <a:schemeClr val="bg1"/>
              </a:solidFill>
              <a:latin typeface="AR BERKLEY" panose="02000000000000000000" pitchFamily="2" charset="0"/>
            </a:endParaRPr>
          </a:p>
        </p:txBody>
      </p:sp>
      <p:sp>
        <p:nvSpPr>
          <p:cNvPr id="17" name="TextBox 16"/>
          <p:cNvSpPr txBox="1"/>
          <p:nvPr/>
        </p:nvSpPr>
        <p:spPr>
          <a:xfrm>
            <a:off x="610672" y="1969111"/>
            <a:ext cx="4327304" cy="584775"/>
          </a:xfrm>
          <a:prstGeom prst="rect">
            <a:avLst/>
          </a:prstGeom>
          <a:noFill/>
        </p:spPr>
        <p:txBody>
          <a:bodyPr wrap="square" rtlCol="0">
            <a:spAutoFit/>
          </a:bodyPr>
          <a:lstStyle/>
          <a:p>
            <a:r>
              <a:rPr lang="en-GB" sz="3200" b="1" dirty="0" smtClean="0">
                <a:solidFill>
                  <a:srgbClr val="0070C0"/>
                </a:solidFill>
              </a:rPr>
              <a:t>Coronavirus (COVID-19)</a:t>
            </a:r>
            <a:endParaRPr lang="en-GB" sz="3200" b="1" dirty="0">
              <a:solidFill>
                <a:srgbClr val="0070C0"/>
              </a:solidFill>
            </a:endParaRPr>
          </a:p>
        </p:txBody>
      </p:sp>
      <p:sp>
        <p:nvSpPr>
          <p:cNvPr id="18" name="TextBox 17"/>
          <p:cNvSpPr txBox="1"/>
          <p:nvPr/>
        </p:nvSpPr>
        <p:spPr>
          <a:xfrm>
            <a:off x="757926" y="4941617"/>
            <a:ext cx="2781837" cy="1200329"/>
          </a:xfrm>
          <a:prstGeom prst="rect">
            <a:avLst/>
          </a:prstGeom>
          <a:noFill/>
        </p:spPr>
        <p:txBody>
          <a:bodyPr wrap="square" rtlCol="0">
            <a:spAutoFit/>
          </a:bodyPr>
          <a:lstStyle/>
          <a:p>
            <a:r>
              <a:rPr lang="en-GB" dirty="0" smtClean="0"/>
              <a:t>Covid-19 is caused by a virus called coronavirus. The disease affects the breathing system.</a:t>
            </a:r>
            <a:endParaRPr lang="en-GB" dirty="0"/>
          </a:p>
        </p:txBody>
      </p:sp>
      <p:sp>
        <p:nvSpPr>
          <p:cNvPr id="19" name="TextBox 18"/>
          <p:cNvSpPr txBox="1"/>
          <p:nvPr/>
        </p:nvSpPr>
        <p:spPr>
          <a:xfrm>
            <a:off x="3928056" y="2668333"/>
            <a:ext cx="3940935" cy="461665"/>
          </a:xfrm>
          <a:prstGeom prst="rect">
            <a:avLst/>
          </a:prstGeom>
          <a:noFill/>
        </p:spPr>
        <p:txBody>
          <a:bodyPr wrap="square" rtlCol="0">
            <a:spAutoFit/>
          </a:bodyPr>
          <a:lstStyle/>
          <a:p>
            <a:r>
              <a:rPr lang="en-GB" sz="2400" b="1" dirty="0" smtClean="0">
                <a:solidFill>
                  <a:schemeClr val="accent2">
                    <a:lumMod val="50000"/>
                  </a:schemeClr>
                </a:solidFill>
              </a:rPr>
              <a:t>Signs and symptoms</a:t>
            </a:r>
            <a:endParaRPr lang="en-GB" sz="2400" b="1" dirty="0">
              <a:solidFill>
                <a:schemeClr val="accent2">
                  <a:lumMod val="50000"/>
                </a:schemeClr>
              </a:solidFill>
            </a:endParaRPr>
          </a:p>
        </p:txBody>
      </p:sp>
      <p:sp>
        <p:nvSpPr>
          <p:cNvPr id="20" name="TextBox 19"/>
          <p:cNvSpPr txBox="1"/>
          <p:nvPr/>
        </p:nvSpPr>
        <p:spPr>
          <a:xfrm>
            <a:off x="4117384" y="3186615"/>
            <a:ext cx="3245476" cy="2585323"/>
          </a:xfrm>
          <a:prstGeom prst="rect">
            <a:avLst/>
          </a:prstGeom>
          <a:noFill/>
        </p:spPr>
        <p:txBody>
          <a:bodyPr wrap="square" rtlCol="0">
            <a:spAutoFit/>
          </a:bodyPr>
          <a:lstStyle/>
          <a:p>
            <a:pPr marL="400050" indent="-400050">
              <a:lnSpc>
                <a:spcPct val="150000"/>
              </a:lnSpc>
              <a:buFont typeface="+mj-lt"/>
              <a:buAutoNum type="romanLcPeriod"/>
            </a:pPr>
            <a:r>
              <a:rPr lang="en-GB" dirty="0" smtClean="0"/>
              <a:t>Fever</a:t>
            </a:r>
          </a:p>
          <a:p>
            <a:pPr marL="400050" indent="-400050">
              <a:lnSpc>
                <a:spcPct val="150000"/>
              </a:lnSpc>
              <a:buFont typeface="+mj-lt"/>
              <a:buAutoNum type="romanLcPeriod"/>
            </a:pPr>
            <a:r>
              <a:rPr lang="en-GB" dirty="0" smtClean="0"/>
              <a:t>Dry cough </a:t>
            </a:r>
          </a:p>
          <a:p>
            <a:pPr marL="400050" indent="-400050">
              <a:lnSpc>
                <a:spcPct val="150000"/>
              </a:lnSpc>
              <a:buFont typeface="+mj-lt"/>
              <a:buAutoNum type="romanLcPeriod"/>
            </a:pPr>
            <a:r>
              <a:rPr lang="en-GB" dirty="0" smtClean="0"/>
              <a:t>Tiredness </a:t>
            </a:r>
          </a:p>
          <a:p>
            <a:pPr marL="400050" indent="-400050">
              <a:lnSpc>
                <a:spcPct val="150000"/>
              </a:lnSpc>
              <a:buFont typeface="+mj-lt"/>
              <a:buAutoNum type="romanLcPeriod"/>
            </a:pPr>
            <a:r>
              <a:rPr lang="en-GB" dirty="0" smtClean="0"/>
              <a:t>Sore throat</a:t>
            </a:r>
          </a:p>
          <a:p>
            <a:pPr marL="400050" indent="-400050">
              <a:lnSpc>
                <a:spcPct val="150000"/>
              </a:lnSpc>
              <a:buFont typeface="+mj-lt"/>
              <a:buAutoNum type="romanLcPeriod"/>
            </a:pPr>
            <a:r>
              <a:rPr lang="en-GB" dirty="0" smtClean="0"/>
              <a:t>Headache </a:t>
            </a:r>
          </a:p>
          <a:p>
            <a:pPr marL="400050" indent="-400050">
              <a:lnSpc>
                <a:spcPct val="150000"/>
              </a:lnSpc>
              <a:buFont typeface="+mj-lt"/>
              <a:buAutoNum type="romanLcPeriod"/>
            </a:pPr>
            <a:r>
              <a:rPr lang="en-GB" dirty="0" smtClean="0"/>
              <a:t>Lose of taste or smell.</a:t>
            </a:r>
            <a:endParaRPr lang="en-GB" dirty="0"/>
          </a:p>
        </p:txBody>
      </p:sp>
      <p:sp>
        <p:nvSpPr>
          <p:cNvPr id="21" name="TextBox 20"/>
          <p:cNvSpPr txBox="1"/>
          <p:nvPr/>
        </p:nvSpPr>
        <p:spPr>
          <a:xfrm>
            <a:off x="7914723" y="3017412"/>
            <a:ext cx="3219718" cy="3970318"/>
          </a:xfrm>
          <a:prstGeom prst="rect">
            <a:avLst/>
          </a:prstGeom>
          <a:noFill/>
        </p:spPr>
        <p:txBody>
          <a:bodyPr wrap="square" rtlCol="0">
            <a:spAutoFit/>
          </a:bodyPr>
          <a:lstStyle/>
          <a:p>
            <a:pPr marL="285750" indent="-285750">
              <a:buFont typeface="Wingdings" panose="05000000000000000000" pitchFamily="2" charset="2"/>
              <a:buChar char="q"/>
            </a:pPr>
            <a:r>
              <a:rPr lang="en-GB" dirty="0" smtClean="0"/>
              <a:t>Wash your hands always for about 20 seconds</a:t>
            </a:r>
          </a:p>
          <a:p>
            <a:pPr marL="285750" indent="-285750">
              <a:buFont typeface="Wingdings" panose="05000000000000000000" pitchFamily="2" charset="2"/>
              <a:buChar char="q"/>
            </a:pPr>
            <a:r>
              <a:rPr lang="en-GB" dirty="0" smtClean="0"/>
              <a:t>Use a handkerchief when sneezing or coughing</a:t>
            </a:r>
          </a:p>
          <a:p>
            <a:pPr marL="285750" indent="-285750">
              <a:buFont typeface="Wingdings" panose="05000000000000000000" pitchFamily="2" charset="2"/>
              <a:buChar char="q"/>
            </a:pPr>
            <a:r>
              <a:rPr lang="en-GB" dirty="0" smtClean="0"/>
              <a:t>Avoid touching your mouth, nose or eyes.</a:t>
            </a:r>
          </a:p>
          <a:p>
            <a:pPr marL="285750" indent="-285750">
              <a:buFont typeface="Wingdings" panose="05000000000000000000" pitchFamily="2" charset="2"/>
              <a:buChar char="q"/>
            </a:pPr>
            <a:r>
              <a:rPr lang="en-GB" dirty="0" smtClean="0"/>
              <a:t>Clean and disinfect surfaces and objects before using.</a:t>
            </a:r>
          </a:p>
          <a:p>
            <a:pPr marL="285750" indent="-285750">
              <a:buFont typeface="Wingdings" panose="05000000000000000000" pitchFamily="2" charset="2"/>
              <a:buChar char="q"/>
            </a:pPr>
            <a:r>
              <a:rPr lang="en-GB" dirty="0" smtClean="0"/>
              <a:t>Stay at home during outbreak, keep a social distance of about 2m.</a:t>
            </a:r>
          </a:p>
          <a:p>
            <a:pPr marL="285750" indent="-285750">
              <a:buFont typeface="Wingdings" panose="05000000000000000000" pitchFamily="2" charset="2"/>
              <a:buChar char="q"/>
            </a:pPr>
            <a:r>
              <a:rPr lang="en-GB" dirty="0" smtClean="0"/>
              <a:t>When sick, seek doctor’s attention.</a:t>
            </a:r>
          </a:p>
          <a:p>
            <a:endParaRPr lang="en-GB" dirty="0"/>
          </a:p>
        </p:txBody>
      </p:sp>
      <p:sp>
        <p:nvSpPr>
          <p:cNvPr id="22" name="TextBox 21"/>
          <p:cNvSpPr txBox="1"/>
          <p:nvPr/>
        </p:nvSpPr>
        <p:spPr>
          <a:xfrm>
            <a:off x="7868991" y="2511998"/>
            <a:ext cx="3309870" cy="461665"/>
          </a:xfrm>
          <a:prstGeom prst="rect">
            <a:avLst/>
          </a:prstGeom>
          <a:noFill/>
        </p:spPr>
        <p:txBody>
          <a:bodyPr wrap="square" rtlCol="0">
            <a:spAutoFit/>
          </a:bodyPr>
          <a:lstStyle/>
          <a:p>
            <a:r>
              <a:rPr lang="en-GB" sz="2400" b="1" dirty="0" smtClean="0">
                <a:solidFill>
                  <a:schemeClr val="accent2">
                    <a:lumMod val="50000"/>
                  </a:schemeClr>
                </a:solidFill>
              </a:rPr>
              <a:t>Prevention of COVID-19</a:t>
            </a:r>
            <a:endParaRPr lang="en-GB" sz="2400" b="1" dirty="0">
              <a:solidFill>
                <a:schemeClr val="accent2">
                  <a:lumMod val="50000"/>
                </a:schemeClr>
              </a:solidFill>
            </a:endParaRPr>
          </a:p>
        </p:txBody>
      </p:sp>
    </p:spTree>
    <p:extLst>
      <p:ext uri="{BB962C8B-B14F-4D97-AF65-F5344CB8AC3E}">
        <p14:creationId xmlns:p14="http://schemas.microsoft.com/office/powerpoint/2010/main" val="1347228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par>
                                <p:cTn id="21" presetID="22" presetClass="entr" presetSubtype="4"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1000"/>
                                        <p:tgtEl>
                                          <p:spTgt spid="4"/>
                                        </p:tgtEl>
                                      </p:cBhvr>
                                    </p:animEffect>
                                    <p:anim calcmode="lin" valueType="num">
                                      <p:cBhvr>
                                        <p:cTn id="39" dur="1000" fill="hold"/>
                                        <p:tgtEl>
                                          <p:spTgt spid="4"/>
                                        </p:tgtEl>
                                        <p:attrNameLst>
                                          <p:attrName>ppt_x</p:attrName>
                                        </p:attrNameLst>
                                      </p:cBhvr>
                                      <p:tavLst>
                                        <p:tav tm="0">
                                          <p:val>
                                            <p:strVal val="#ppt_x"/>
                                          </p:val>
                                        </p:tav>
                                        <p:tav tm="100000">
                                          <p:val>
                                            <p:strVal val="#ppt_x"/>
                                          </p:val>
                                        </p:tav>
                                      </p:tavLst>
                                    </p:anim>
                                    <p:anim calcmode="lin" valueType="num">
                                      <p:cBhvr>
                                        <p:cTn id="4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barn(inVertical)">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up)">
                                      <p:cBhvr>
                                        <p:cTn id="57" dur="4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arn(inVertical)">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up)">
                                      <p:cBhvr>
                                        <p:cTn id="67" dur="4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p:bldP spid="15" grpId="0"/>
      <p:bldP spid="16" grpId="0"/>
      <p:bldP spid="17" grpId="0"/>
      <p:bldP spid="18" grpId="0"/>
      <p:bldP spid="19" grpId="0"/>
      <p:bldP spid="20" grpId="0"/>
      <p:bldP spid="21" grpId="0"/>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1851</Words>
  <Application>Microsoft Office PowerPoint</Application>
  <PresentationFormat>Widescreen</PresentationFormat>
  <Paragraphs>370</Paragraphs>
  <Slides>23</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18thCentury</vt:lpstr>
      <vt:lpstr>Agency FB</vt:lpstr>
      <vt:lpstr>AR BERKLEY</vt:lpstr>
      <vt:lpstr>AR CENA</vt:lpstr>
      <vt:lpstr>AR ESSENCE</vt:lpstr>
      <vt:lpstr>Arial</vt:lpstr>
      <vt:lpstr>Bahnschrift</vt:lpstr>
      <vt:lpstr>Bauhaus 93</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 Pavillion</dc:creator>
  <cp:lastModifiedBy>LANYA</cp:lastModifiedBy>
  <cp:revision>39</cp:revision>
  <dcterms:created xsi:type="dcterms:W3CDTF">2021-06-28T05:22:13Z</dcterms:created>
  <dcterms:modified xsi:type="dcterms:W3CDTF">2024-03-05T08:07:48Z</dcterms:modified>
</cp:coreProperties>
</file>