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58"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3A04"/>
    <a:srgbClr val="C0C5CA"/>
    <a:srgbClr val="3C8119"/>
    <a:srgbClr val="967268"/>
    <a:srgbClr val="F354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12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D19D6DB-7CB0-4DA9-9BC5-3B7B8220CE1A}" type="datetimeFigureOut">
              <a:rPr lang="en-GB" smtClean="0"/>
              <a:t>23/02/2022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492314-B169-491C-B638-1F4487BE81FF}" type="slidenum">
              <a:rPr lang="en-GB" smtClean="0"/>
              <a:t>‹#›</a:t>
            </a:fld>
            <a:endParaRPr lang="en-GB"/>
          </a:p>
        </p:txBody>
      </p:sp>
    </p:spTree>
    <p:extLst>
      <p:ext uri="{BB962C8B-B14F-4D97-AF65-F5344CB8AC3E}">
        <p14:creationId xmlns:p14="http://schemas.microsoft.com/office/powerpoint/2010/main" val="2240043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D19D6DB-7CB0-4DA9-9BC5-3B7B8220CE1A}" type="datetimeFigureOut">
              <a:rPr lang="en-GB" smtClean="0"/>
              <a:t>23/02/2022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492314-B169-491C-B638-1F4487BE81FF}" type="slidenum">
              <a:rPr lang="en-GB" smtClean="0"/>
              <a:t>‹#›</a:t>
            </a:fld>
            <a:endParaRPr lang="en-GB"/>
          </a:p>
        </p:txBody>
      </p:sp>
    </p:spTree>
    <p:extLst>
      <p:ext uri="{BB962C8B-B14F-4D97-AF65-F5344CB8AC3E}">
        <p14:creationId xmlns:p14="http://schemas.microsoft.com/office/powerpoint/2010/main" val="3092878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19D6DB-7CB0-4DA9-9BC5-3B7B8220CE1A}" type="datetimeFigureOut">
              <a:rPr lang="en-GB" smtClean="0"/>
              <a:t>23/02/2022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492314-B169-491C-B638-1F4487BE81FF}" type="slidenum">
              <a:rPr lang="en-GB" smtClean="0"/>
              <a:t>‹#›</a:t>
            </a:fld>
            <a:endParaRPr lang="en-GB"/>
          </a:p>
        </p:txBody>
      </p:sp>
    </p:spTree>
    <p:extLst>
      <p:ext uri="{BB962C8B-B14F-4D97-AF65-F5344CB8AC3E}">
        <p14:creationId xmlns:p14="http://schemas.microsoft.com/office/powerpoint/2010/main" val="3293148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D19D6DB-7CB0-4DA9-9BC5-3B7B8220CE1A}" type="datetimeFigureOut">
              <a:rPr lang="en-GB" smtClean="0"/>
              <a:t>23/02/2022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C492314-B169-491C-B638-1F4487BE81FF}" type="slidenum">
              <a:rPr lang="en-GB" smtClean="0"/>
              <a:t>‹#›</a:t>
            </a:fld>
            <a:endParaRPr lang="en-GB"/>
          </a:p>
        </p:txBody>
      </p:sp>
    </p:spTree>
    <p:extLst>
      <p:ext uri="{BB962C8B-B14F-4D97-AF65-F5344CB8AC3E}">
        <p14:creationId xmlns:p14="http://schemas.microsoft.com/office/powerpoint/2010/main" val="4088859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D19D6DB-7CB0-4DA9-9BC5-3B7B8220CE1A}" type="datetimeFigureOut">
              <a:rPr lang="en-GB" smtClean="0"/>
              <a:t>23/02/2022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C492314-B169-491C-B638-1F4487BE81FF}" type="slidenum">
              <a:rPr lang="en-GB" smtClean="0"/>
              <a:t>‹#›</a:t>
            </a:fld>
            <a:endParaRPr lang="en-GB"/>
          </a:p>
        </p:txBody>
      </p:sp>
    </p:spTree>
    <p:extLst>
      <p:ext uri="{BB962C8B-B14F-4D97-AF65-F5344CB8AC3E}">
        <p14:creationId xmlns:p14="http://schemas.microsoft.com/office/powerpoint/2010/main" val="1340487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D19D6DB-7CB0-4DA9-9BC5-3B7B8220CE1A}" type="datetimeFigureOut">
              <a:rPr lang="en-GB" smtClean="0"/>
              <a:t>23/02/2022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C492314-B169-491C-B638-1F4487BE81FF}" type="slidenum">
              <a:rPr lang="en-GB" smtClean="0"/>
              <a:t>‹#›</a:t>
            </a:fld>
            <a:endParaRPr lang="en-GB"/>
          </a:p>
        </p:txBody>
      </p:sp>
    </p:spTree>
    <p:extLst>
      <p:ext uri="{BB962C8B-B14F-4D97-AF65-F5344CB8AC3E}">
        <p14:creationId xmlns:p14="http://schemas.microsoft.com/office/powerpoint/2010/main" val="1268575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19D6DB-7CB0-4DA9-9BC5-3B7B8220CE1A}" type="datetimeFigureOut">
              <a:rPr lang="en-GB" smtClean="0"/>
              <a:t>23/02/2022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C492314-B169-491C-B638-1F4487BE81FF}" type="slidenum">
              <a:rPr lang="en-GB" smtClean="0"/>
              <a:t>‹#›</a:t>
            </a:fld>
            <a:endParaRPr lang="en-GB"/>
          </a:p>
        </p:txBody>
      </p:sp>
    </p:spTree>
    <p:extLst>
      <p:ext uri="{BB962C8B-B14F-4D97-AF65-F5344CB8AC3E}">
        <p14:creationId xmlns:p14="http://schemas.microsoft.com/office/powerpoint/2010/main" val="625536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19D6DB-7CB0-4DA9-9BC5-3B7B8220CE1A}" type="datetimeFigureOut">
              <a:rPr lang="en-GB" smtClean="0"/>
              <a:t>23/02/2022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C492314-B169-491C-B638-1F4487BE81FF}" type="slidenum">
              <a:rPr lang="en-GB" smtClean="0"/>
              <a:t>‹#›</a:t>
            </a:fld>
            <a:endParaRPr lang="en-GB"/>
          </a:p>
        </p:txBody>
      </p:sp>
    </p:spTree>
    <p:extLst>
      <p:ext uri="{BB962C8B-B14F-4D97-AF65-F5344CB8AC3E}">
        <p14:creationId xmlns:p14="http://schemas.microsoft.com/office/powerpoint/2010/main" val="3802856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19D6DB-7CB0-4DA9-9BC5-3B7B8220CE1A}" type="datetimeFigureOut">
              <a:rPr lang="en-GB" smtClean="0"/>
              <a:t>23/02/2022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C492314-B169-491C-B638-1F4487BE81FF}" type="slidenum">
              <a:rPr lang="en-GB" smtClean="0"/>
              <a:t>‹#›</a:t>
            </a:fld>
            <a:endParaRPr lang="en-GB"/>
          </a:p>
        </p:txBody>
      </p:sp>
    </p:spTree>
    <p:extLst>
      <p:ext uri="{BB962C8B-B14F-4D97-AF65-F5344CB8AC3E}">
        <p14:creationId xmlns:p14="http://schemas.microsoft.com/office/powerpoint/2010/main" val="1292064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D19D6DB-7CB0-4DA9-9BC5-3B7B8220CE1A}" type="datetimeFigureOut">
              <a:rPr lang="en-GB" smtClean="0"/>
              <a:t>23/02/2022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492314-B169-491C-B638-1F4487BE81FF}" type="slidenum">
              <a:rPr lang="en-GB" smtClean="0"/>
              <a:t>‹#›</a:t>
            </a:fld>
            <a:endParaRPr lang="en-GB"/>
          </a:p>
        </p:txBody>
      </p:sp>
    </p:spTree>
    <p:extLst>
      <p:ext uri="{BB962C8B-B14F-4D97-AF65-F5344CB8AC3E}">
        <p14:creationId xmlns:p14="http://schemas.microsoft.com/office/powerpoint/2010/main" val="7807013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D19D6DB-7CB0-4DA9-9BC5-3B7B8220CE1A}" type="datetimeFigureOut">
              <a:rPr lang="en-GB" smtClean="0"/>
              <a:t>23/02/2022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492314-B169-491C-B638-1F4487BE81FF}" type="slidenum">
              <a:rPr lang="en-GB" smtClean="0"/>
              <a:t>‹#›</a:t>
            </a:fld>
            <a:endParaRPr lang="en-GB"/>
          </a:p>
        </p:txBody>
      </p:sp>
    </p:spTree>
    <p:extLst>
      <p:ext uri="{BB962C8B-B14F-4D97-AF65-F5344CB8AC3E}">
        <p14:creationId xmlns:p14="http://schemas.microsoft.com/office/powerpoint/2010/main" val="881121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19D6DB-7CB0-4DA9-9BC5-3B7B8220CE1A}" type="datetimeFigureOut">
              <a:rPr lang="en-GB" smtClean="0"/>
              <a:t>23/02/2022</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492314-B169-491C-B638-1F4487BE81FF}" type="slidenum">
              <a:rPr lang="en-GB" smtClean="0"/>
              <a:t>‹#›</a:t>
            </a:fld>
            <a:endParaRPr lang="en-GB"/>
          </a:p>
        </p:txBody>
      </p:sp>
    </p:spTree>
    <p:extLst>
      <p:ext uri="{BB962C8B-B14F-4D97-AF65-F5344CB8AC3E}">
        <p14:creationId xmlns:p14="http://schemas.microsoft.com/office/powerpoint/2010/main" val="42243092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8.gif"/><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g"/><Relationship Id="rId7" Type="http://schemas.openxmlformats.org/officeDocument/2006/relationships/image" Target="../media/image34.jp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3.jpg"/><Relationship Id="rId5" Type="http://schemas.openxmlformats.org/officeDocument/2006/relationships/image" Target="../media/image32.jpeg"/><Relationship Id="rId4" Type="http://schemas.openxmlformats.org/officeDocument/2006/relationships/image" Target="../media/image31.jpg"/></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6.jpg"/></Relationships>
</file>

<file path=ppt/slides/_rels/slide1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1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0.jpg"/></Relationships>
</file>

<file path=ppt/slides/_rels/slide1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C0C5CA"/>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ounded Rectangle 20"/>
          <p:cNvSpPr/>
          <p:nvPr/>
        </p:nvSpPr>
        <p:spPr>
          <a:xfrm>
            <a:off x="1996225" y="296214"/>
            <a:ext cx="9710671" cy="888642"/>
          </a:xfrm>
          <a:prstGeom prst="roundRect">
            <a:avLst/>
          </a:prstGeom>
          <a:solidFill>
            <a:srgbClr val="0E3A04"/>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Picture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156" y="115910"/>
            <a:ext cx="2136867" cy="168377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24" name="Oval 23"/>
          <p:cNvSpPr/>
          <p:nvPr/>
        </p:nvSpPr>
        <p:spPr>
          <a:xfrm>
            <a:off x="2028884" y="957796"/>
            <a:ext cx="1202295" cy="957796"/>
          </a:xfrm>
          <a:prstGeom prst="ellipse">
            <a:avLst/>
          </a:prstGeom>
          <a:solidFill>
            <a:schemeClr val="accent2"/>
          </a:solidFill>
          <a:ln w="38100">
            <a:solidFill>
              <a:schemeClr val="tx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p:cNvSpPr txBox="1"/>
          <p:nvPr/>
        </p:nvSpPr>
        <p:spPr>
          <a:xfrm>
            <a:off x="2372454" y="871990"/>
            <a:ext cx="515154" cy="1107996"/>
          </a:xfrm>
          <a:prstGeom prst="rect">
            <a:avLst/>
          </a:prstGeom>
          <a:noFill/>
        </p:spPr>
        <p:txBody>
          <a:bodyPr wrap="square" rtlCol="0">
            <a:spAutoFit/>
          </a:bodyPr>
          <a:lstStyle/>
          <a:p>
            <a:r>
              <a:rPr lang="en-GB" sz="6600" b="1" dirty="0" smtClean="0">
                <a:solidFill>
                  <a:schemeClr val="bg1"/>
                </a:solidFill>
              </a:rPr>
              <a:t>1</a:t>
            </a:r>
            <a:endParaRPr lang="en-GB" sz="6600" b="1" dirty="0">
              <a:solidFill>
                <a:schemeClr val="bg1"/>
              </a:solidFill>
            </a:endParaRPr>
          </a:p>
        </p:txBody>
      </p:sp>
      <p:grpSp>
        <p:nvGrpSpPr>
          <p:cNvPr id="31" name="Group 30"/>
          <p:cNvGrpSpPr/>
          <p:nvPr/>
        </p:nvGrpSpPr>
        <p:grpSpPr>
          <a:xfrm>
            <a:off x="978794" y="2065792"/>
            <a:ext cx="11213206" cy="502276"/>
            <a:chOff x="978794" y="2065792"/>
            <a:chExt cx="11213206" cy="502276"/>
          </a:xfrm>
        </p:grpSpPr>
        <p:sp>
          <p:nvSpPr>
            <p:cNvPr id="26" name="Rounded Rectangle 25"/>
            <p:cNvSpPr/>
            <p:nvPr/>
          </p:nvSpPr>
          <p:spPr>
            <a:xfrm>
              <a:off x="981535" y="2065792"/>
              <a:ext cx="5148810" cy="463640"/>
            </a:xfrm>
            <a:prstGeom prst="roundRect">
              <a:avLst/>
            </a:prstGeom>
            <a:solidFill>
              <a:srgbClr val="F3540D"/>
            </a:solidFill>
            <a:ln>
              <a:solidFill>
                <a:srgbClr val="F354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                                             </a:t>
              </a:r>
              <a:endParaRPr lang="en-GB" dirty="0"/>
            </a:p>
          </p:txBody>
        </p:sp>
        <p:cxnSp>
          <p:nvCxnSpPr>
            <p:cNvPr id="28" name="Straight Connector 27"/>
            <p:cNvCxnSpPr/>
            <p:nvPr/>
          </p:nvCxnSpPr>
          <p:spPr>
            <a:xfrm>
              <a:off x="978794" y="2529432"/>
              <a:ext cx="11213206" cy="38636"/>
            </a:xfrm>
            <a:prstGeom prst="line">
              <a:avLst/>
            </a:prstGeom>
            <a:ln w="57150">
              <a:solidFill>
                <a:srgbClr val="F3540D"/>
              </a:solidFill>
            </a:ln>
          </p:spPr>
          <p:style>
            <a:lnRef idx="1">
              <a:schemeClr val="accent1"/>
            </a:lnRef>
            <a:fillRef idx="0">
              <a:schemeClr val="accent1"/>
            </a:fillRef>
            <a:effectRef idx="0">
              <a:schemeClr val="accent1"/>
            </a:effectRef>
            <a:fontRef idx="minor">
              <a:schemeClr val="tx1"/>
            </a:fontRef>
          </p:style>
        </p:cxnSp>
      </p:grpSp>
      <p:sp>
        <p:nvSpPr>
          <p:cNvPr id="29" name="Rounded Rectangle 28"/>
          <p:cNvSpPr/>
          <p:nvPr/>
        </p:nvSpPr>
        <p:spPr>
          <a:xfrm>
            <a:off x="154546" y="2641568"/>
            <a:ext cx="11900079" cy="411984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extBox 29"/>
          <p:cNvSpPr txBox="1"/>
          <p:nvPr/>
        </p:nvSpPr>
        <p:spPr>
          <a:xfrm>
            <a:off x="3027593" y="360288"/>
            <a:ext cx="8955689" cy="769441"/>
          </a:xfrm>
          <a:prstGeom prst="rect">
            <a:avLst/>
          </a:prstGeom>
          <a:noFill/>
        </p:spPr>
        <p:txBody>
          <a:bodyPr wrap="square" rtlCol="0">
            <a:spAutoFit/>
          </a:bodyPr>
          <a:lstStyle/>
          <a:p>
            <a:r>
              <a:rPr lang="en-GB" sz="4400" b="1" dirty="0" smtClean="0">
                <a:solidFill>
                  <a:schemeClr val="bg1"/>
                </a:solidFill>
              </a:rPr>
              <a:t>CONSERVING OUR ENVIRONMENT</a:t>
            </a:r>
            <a:endParaRPr lang="en-GB" sz="4400" b="1" dirty="0">
              <a:solidFill>
                <a:schemeClr val="bg1"/>
              </a:solidFill>
            </a:endParaRPr>
          </a:p>
        </p:txBody>
      </p:sp>
      <p:sp>
        <p:nvSpPr>
          <p:cNvPr id="32" name="TextBox 31"/>
          <p:cNvSpPr txBox="1"/>
          <p:nvPr/>
        </p:nvSpPr>
        <p:spPr>
          <a:xfrm>
            <a:off x="1223494" y="1989038"/>
            <a:ext cx="4906851" cy="584775"/>
          </a:xfrm>
          <a:prstGeom prst="rect">
            <a:avLst/>
          </a:prstGeom>
          <a:noFill/>
        </p:spPr>
        <p:txBody>
          <a:bodyPr wrap="square" rtlCol="0">
            <a:spAutoFit/>
          </a:bodyPr>
          <a:lstStyle/>
          <a:p>
            <a:r>
              <a:rPr lang="en-GB" sz="3200" b="1" dirty="0" smtClean="0">
                <a:solidFill>
                  <a:schemeClr val="bg1"/>
                </a:solidFill>
              </a:rPr>
              <a:t>Soil conservation</a:t>
            </a:r>
            <a:endParaRPr lang="en-GB" sz="3200" b="1" dirty="0">
              <a:solidFill>
                <a:schemeClr val="bg1"/>
              </a:solidFill>
            </a:endParaRPr>
          </a:p>
        </p:txBody>
      </p:sp>
      <p:sp>
        <p:nvSpPr>
          <p:cNvPr id="33" name="TextBox 32"/>
          <p:cNvSpPr txBox="1"/>
          <p:nvPr/>
        </p:nvSpPr>
        <p:spPr>
          <a:xfrm>
            <a:off x="603164" y="3027362"/>
            <a:ext cx="4355202" cy="523220"/>
          </a:xfrm>
          <a:prstGeom prst="rect">
            <a:avLst/>
          </a:prstGeom>
          <a:noFill/>
        </p:spPr>
        <p:txBody>
          <a:bodyPr wrap="square" rtlCol="0">
            <a:spAutoFit/>
          </a:bodyPr>
          <a:lstStyle/>
          <a:p>
            <a:r>
              <a:rPr lang="en-GB" sz="2800" b="1" dirty="0" smtClean="0">
                <a:solidFill>
                  <a:srgbClr val="FF0000"/>
                </a:solidFill>
              </a:rPr>
              <a:t>Soil recovery.</a:t>
            </a:r>
            <a:endParaRPr lang="en-GB" sz="2800" b="1" dirty="0">
              <a:solidFill>
                <a:srgbClr val="FF0000"/>
              </a:solidFill>
            </a:endParaRPr>
          </a:p>
        </p:txBody>
      </p:sp>
      <p:sp>
        <p:nvSpPr>
          <p:cNvPr id="34" name="TextBox 33"/>
          <p:cNvSpPr txBox="1"/>
          <p:nvPr/>
        </p:nvSpPr>
        <p:spPr>
          <a:xfrm>
            <a:off x="522769" y="3874008"/>
            <a:ext cx="5711976" cy="369332"/>
          </a:xfrm>
          <a:prstGeom prst="rect">
            <a:avLst/>
          </a:prstGeom>
          <a:noFill/>
        </p:spPr>
        <p:txBody>
          <a:bodyPr wrap="square" rtlCol="0">
            <a:spAutoFit/>
          </a:bodyPr>
          <a:lstStyle/>
          <a:p>
            <a:r>
              <a:rPr lang="en-GB" b="1" dirty="0" smtClean="0"/>
              <a:t>Soil recovery </a:t>
            </a:r>
            <a:r>
              <a:rPr lang="en-GB" dirty="0" smtClean="0"/>
              <a:t>is restoring eroded soil back to a better state.</a:t>
            </a:r>
            <a:endParaRPr lang="en-GB" dirty="0"/>
          </a:p>
        </p:txBody>
      </p:sp>
      <p:sp>
        <p:nvSpPr>
          <p:cNvPr id="35" name="TextBox 34"/>
          <p:cNvSpPr txBox="1"/>
          <p:nvPr/>
        </p:nvSpPr>
        <p:spPr>
          <a:xfrm>
            <a:off x="522769" y="4621554"/>
            <a:ext cx="5834131" cy="923330"/>
          </a:xfrm>
          <a:prstGeom prst="rect">
            <a:avLst/>
          </a:prstGeom>
          <a:noFill/>
        </p:spPr>
        <p:txBody>
          <a:bodyPr wrap="square" rtlCol="0">
            <a:spAutoFit/>
          </a:bodyPr>
          <a:lstStyle/>
          <a:p>
            <a:r>
              <a:rPr lang="en-GB" b="1" dirty="0" smtClean="0"/>
              <a:t>Soil erosion</a:t>
            </a:r>
            <a:r>
              <a:rPr lang="en-GB" dirty="0"/>
              <a:t> refers to the wearing away of a field's topsoil by the natural physical forces of </a:t>
            </a:r>
            <a:r>
              <a:rPr lang="en-GB" dirty="0" smtClean="0"/>
              <a:t>water </a:t>
            </a:r>
            <a:r>
              <a:rPr lang="en-GB" dirty="0"/>
              <a:t>and </a:t>
            </a:r>
            <a:r>
              <a:rPr lang="en-GB" dirty="0" smtClean="0"/>
              <a:t>wind </a:t>
            </a:r>
            <a:r>
              <a:rPr lang="en-GB" dirty="0"/>
              <a:t>or through forces associated with farming activities such as tillage.</a:t>
            </a:r>
          </a:p>
        </p:txBody>
      </p:sp>
      <p:pic>
        <p:nvPicPr>
          <p:cNvPr id="36" name="Picture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9943" y="2897433"/>
            <a:ext cx="4872707" cy="361896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 name="Rectangle 1"/>
          <p:cNvSpPr/>
          <p:nvPr/>
        </p:nvSpPr>
        <p:spPr>
          <a:xfrm>
            <a:off x="8131363" y="2081370"/>
            <a:ext cx="3851919" cy="400110"/>
          </a:xfrm>
          <a:prstGeom prst="rect">
            <a:avLst/>
          </a:prstGeom>
        </p:spPr>
        <p:style>
          <a:lnRef idx="0">
            <a:schemeClr val="accent5"/>
          </a:lnRef>
          <a:fillRef idx="3">
            <a:schemeClr val="accent5"/>
          </a:fillRef>
          <a:effectRef idx="3">
            <a:schemeClr val="accent5"/>
          </a:effectRef>
          <a:fontRef idx="minor">
            <a:schemeClr val="lt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000" b="1" dirty="0" smtClean="0">
                <a:ln w="11430"/>
                <a:solidFill>
                  <a:srgbClr val="FFFF00"/>
                </a:solidFill>
                <a:effectLst>
                  <a:outerShdw blurRad="50800" dist="39000" dir="5460000" algn="tl">
                    <a:srgbClr val="000000">
                      <a:alpha val="38000"/>
                    </a:srgbClr>
                  </a:outerShdw>
                </a:effectLst>
                <a:latin typeface="Book Antiqua" pitchFamily="18" charset="0"/>
              </a:rPr>
              <a:t>Developed by Charles Juma</a:t>
            </a:r>
            <a:endParaRPr lang="en-US" sz="2000" b="1" dirty="0">
              <a:ln w="11430"/>
              <a:solidFill>
                <a:srgbClr val="FFFF00"/>
              </a:solidFill>
              <a:effectLst>
                <a:outerShdw blurRad="50800" dist="39000" dir="5460000" algn="tl">
                  <a:srgbClr val="000000">
                    <a:alpha val="38000"/>
                  </a:srgbClr>
                </a:outerShdw>
              </a:effectLst>
              <a:latin typeface="Book Antiqua" pitchFamily="18" charset="0"/>
            </a:endParaRPr>
          </a:p>
        </p:txBody>
      </p:sp>
    </p:spTree>
    <p:extLst>
      <p:ext uri="{BB962C8B-B14F-4D97-AF65-F5344CB8AC3E}">
        <p14:creationId xmlns:p14="http://schemas.microsoft.com/office/powerpoint/2010/main" val="2032513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down)">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right)">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barn(inVertical)">
                                      <p:cBhvr>
                                        <p:cTn id="22" dur="500"/>
                                        <p:tgtEl>
                                          <p:spTgt spid="3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barn(inVertical)">
                                      <p:cBhvr>
                                        <p:cTn id="27" dur="500"/>
                                        <p:tgtEl>
                                          <p:spTgt spid="33"/>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1000"/>
                                        <p:tgtEl>
                                          <p:spTgt spid="34"/>
                                        </p:tgtEl>
                                      </p:cBhvr>
                                    </p:animEffect>
                                    <p:anim calcmode="lin" valueType="num">
                                      <p:cBhvr>
                                        <p:cTn id="33" dur="1000" fill="hold"/>
                                        <p:tgtEl>
                                          <p:spTgt spid="34"/>
                                        </p:tgtEl>
                                        <p:attrNameLst>
                                          <p:attrName>ppt_x</p:attrName>
                                        </p:attrNameLst>
                                      </p:cBhvr>
                                      <p:tavLst>
                                        <p:tav tm="0">
                                          <p:val>
                                            <p:strVal val="#ppt_x"/>
                                          </p:val>
                                        </p:tav>
                                        <p:tav tm="100000">
                                          <p:val>
                                            <p:strVal val="#ppt_x"/>
                                          </p:val>
                                        </p:tav>
                                      </p:tavLst>
                                    </p:anim>
                                    <p:anim calcmode="lin" valueType="num">
                                      <p:cBhvr>
                                        <p:cTn id="3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1000"/>
                                        <p:tgtEl>
                                          <p:spTgt spid="35"/>
                                        </p:tgtEl>
                                      </p:cBhvr>
                                    </p:animEffect>
                                    <p:anim calcmode="lin" valueType="num">
                                      <p:cBhvr>
                                        <p:cTn id="40" dur="1000" fill="hold"/>
                                        <p:tgtEl>
                                          <p:spTgt spid="35"/>
                                        </p:tgtEl>
                                        <p:attrNameLst>
                                          <p:attrName>ppt_x</p:attrName>
                                        </p:attrNameLst>
                                      </p:cBhvr>
                                      <p:tavLst>
                                        <p:tav tm="0">
                                          <p:val>
                                            <p:strVal val="#ppt_x"/>
                                          </p:val>
                                        </p:tav>
                                        <p:tav tm="100000">
                                          <p:val>
                                            <p:strVal val="#ppt_x"/>
                                          </p:val>
                                        </p:tav>
                                      </p:tavLst>
                                    </p:anim>
                                    <p:anim calcmode="lin" valueType="num">
                                      <p:cBhvr>
                                        <p:cTn id="41"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p:bldP spid="32" grpId="0"/>
      <p:bldP spid="33" grpId="0"/>
      <p:bldP spid="34" grpId="0"/>
      <p:bldP spid="3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C0C5CA"/>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ounded Rectangle 4"/>
          <p:cNvSpPr/>
          <p:nvPr/>
        </p:nvSpPr>
        <p:spPr>
          <a:xfrm>
            <a:off x="1996225" y="296214"/>
            <a:ext cx="9710671" cy="888642"/>
          </a:xfrm>
          <a:prstGeom prst="roundRect">
            <a:avLst/>
          </a:prstGeom>
          <a:solidFill>
            <a:srgbClr val="0E3A04"/>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156" y="115910"/>
            <a:ext cx="2136867" cy="168377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7" name="Oval 6"/>
          <p:cNvSpPr/>
          <p:nvPr/>
        </p:nvSpPr>
        <p:spPr>
          <a:xfrm>
            <a:off x="2028884" y="957796"/>
            <a:ext cx="1202295" cy="957796"/>
          </a:xfrm>
          <a:prstGeom prst="ellipse">
            <a:avLst/>
          </a:prstGeom>
          <a:solidFill>
            <a:schemeClr val="accent2"/>
          </a:solidFill>
          <a:ln w="38100">
            <a:solidFill>
              <a:schemeClr val="tx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2372454" y="871990"/>
            <a:ext cx="515154" cy="1107996"/>
          </a:xfrm>
          <a:prstGeom prst="rect">
            <a:avLst/>
          </a:prstGeom>
          <a:noFill/>
        </p:spPr>
        <p:txBody>
          <a:bodyPr wrap="square" rtlCol="0">
            <a:spAutoFit/>
          </a:bodyPr>
          <a:lstStyle/>
          <a:p>
            <a:r>
              <a:rPr lang="en-GB" sz="6600" b="1" dirty="0" smtClean="0">
                <a:solidFill>
                  <a:schemeClr val="bg1"/>
                </a:solidFill>
              </a:rPr>
              <a:t>1</a:t>
            </a:r>
            <a:endParaRPr lang="en-GB" sz="6600" b="1" dirty="0">
              <a:solidFill>
                <a:schemeClr val="bg1"/>
              </a:solidFill>
            </a:endParaRPr>
          </a:p>
        </p:txBody>
      </p:sp>
      <p:grpSp>
        <p:nvGrpSpPr>
          <p:cNvPr id="9" name="Group 8"/>
          <p:cNvGrpSpPr/>
          <p:nvPr/>
        </p:nvGrpSpPr>
        <p:grpSpPr>
          <a:xfrm>
            <a:off x="978794" y="2065792"/>
            <a:ext cx="11213206" cy="502276"/>
            <a:chOff x="978794" y="2065792"/>
            <a:chExt cx="11213206" cy="502276"/>
          </a:xfrm>
        </p:grpSpPr>
        <p:sp>
          <p:nvSpPr>
            <p:cNvPr id="10" name="Rounded Rectangle 9"/>
            <p:cNvSpPr/>
            <p:nvPr/>
          </p:nvSpPr>
          <p:spPr>
            <a:xfrm>
              <a:off x="981535" y="2065792"/>
              <a:ext cx="5148810" cy="463640"/>
            </a:xfrm>
            <a:prstGeom prst="roundRect">
              <a:avLst/>
            </a:prstGeom>
            <a:solidFill>
              <a:srgbClr val="F3540D"/>
            </a:solidFill>
            <a:ln>
              <a:solidFill>
                <a:srgbClr val="F354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                                             </a:t>
              </a:r>
              <a:endParaRPr lang="en-GB" dirty="0"/>
            </a:p>
          </p:txBody>
        </p:sp>
        <p:cxnSp>
          <p:nvCxnSpPr>
            <p:cNvPr id="11" name="Straight Connector 10"/>
            <p:cNvCxnSpPr/>
            <p:nvPr/>
          </p:nvCxnSpPr>
          <p:spPr>
            <a:xfrm>
              <a:off x="978794" y="2529432"/>
              <a:ext cx="11213206" cy="38636"/>
            </a:xfrm>
            <a:prstGeom prst="line">
              <a:avLst/>
            </a:prstGeom>
            <a:ln w="57150">
              <a:solidFill>
                <a:srgbClr val="F3540D"/>
              </a:solidFill>
            </a:ln>
          </p:spPr>
          <p:style>
            <a:lnRef idx="1">
              <a:schemeClr val="accent1"/>
            </a:lnRef>
            <a:fillRef idx="0">
              <a:schemeClr val="accent1"/>
            </a:fillRef>
            <a:effectRef idx="0">
              <a:schemeClr val="accent1"/>
            </a:effectRef>
            <a:fontRef idx="minor">
              <a:schemeClr val="tx1"/>
            </a:fontRef>
          </p:style>
        </p:cxnSp>
      </p:grpSp>
      <p:sp>
        <p:nvSpPr>
          <p:cNvPr id="12" name="Rounded Rectangle 11"/>
          <p:cNvSpPr/>
          <p:nvPr/>
        </p:nvSpPr>
        <p:spPr>
          <a:xfrm>
            <a:off x="154546" y="2641568"/>
            <a:ext cx="11900079" cy="411984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3027593" y="360288"/>
            <a:ext cx="8955689" cy="769441"/>
          </a:xfrm>
          <a:prstGeom prst="rect">
            <a:avLst/>
          </a:prstGeom>
          <a:noFill/>
        </p:spPr>
        <p:txBody>
          <a:bodyPr wrap="square" rtlCol="0">
            <a:spAutoFit/>
          </a:bodyPr>
          <a:lstStyle/>
          <a:p>
            <a:r>
              <a:rPr lang="en-GB" sz="4400" b="1" dirty="0" smtClean="0">
                <a:solidFill>
                  <a:schemeClr val="bg1"/>
                </a:solidFill>
              </a:rPr>
              <a:t>CONSERVING OUR ENVIRONMENT</a:t>
            </a:r>
            <a:endParaRPr lang="en-GB" sz="4400" b="1" dirty="0">
              <a:solidFill>
                <a:schemeClr val="bg1"/>
              </a:solidFill>
            </a:endParaRPr>
          </a:p>
        </p:txBody>
      </p:sp>
      <p:sp>
        <p:nvSpPr>
          <p:cNvPr id="20" name="TextBox 19"/>
          <p:cNvSpPr txBox="1"/>
          <p:nvPr/>
        </p:nvSpPr>
        <p:spPr>
          <a:xfrm>
            <a:off x="575850" y="2679632"/>
            <a:ext cx="1987046" cy="707886"/>
          </a:xfrm>
          <a:prstGeom prst="rect">
            <a:avLst/>
          </a:prstGeom>
          <a:noFill/>
        </p:spPr>
        <p:txBody>
          <a:bodyPr wrap="square" rtlCol="0">
            <a:spAutoFit/>
          </a:bodyPr>
          <a:lstStyle/>
          <a:p>
            <a:r>
              <a:rPr lang="en-GB" sz="4000" b="1" i="1" dirty="0" smtClean="0">
                <a:solidFill>
                  <a:srgbClr val="00B0F0"/>
                </a:solidFill>
              </a:rPr>
              <a:t>Runoff </a:t>
            </a:r>
            <a:endParaRPr lang="en-GB" sz="4000" b="1" i="1" dirty="0">
              <a:solidFill>
                <a:srgbClr val="00B0F0"/>
              </a:solidFill>
            </a:endParaRPr>
          </a:p>
        </p:txBody>
      </p:sp>
      <p:pic>
        <p:nvPicPr>
          <p:cNvPr id="21" name="Picture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7014" y="2919568"/>
            <a:ext cx="4868214" cy="358426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2" name="TextBox 21"/>
          <p:cNvSpPr txBox="1"/>
          <p:nvPr/>
        </p:nvSpPr>
        <p:spPr>
          <a:xfrm>
            <a:off x="575850" y="3387518"/>
            <a:ext cx="5554495" cy="646331"/>
          </a:xfrm>
          <a:prstGeom prst="rect">
            <a:avLst/>
          </a:prstGeom>
          <a:noFill/>
        </p:spPr>
        <p:txBody>
          <a:bodyPr wrap="square" rtlCol="0">
            <a:spAutoFit/>
          </a:bodyPr>
          <a:lstStyle/>
          <a:p>
            <a:r>
              <a:rPr lang="en-GB" b="1" dirty="0" smtClean="0"/>
              <a:t>Runoff</a:t>
            </a:r>
            <a:r>
              <a:rPr lang="en-GB" dirty="0"/>
              <a:t> </a:t>
            </a:r>
            <a:r>
              <a:rPr lang="en-GB" b="1" dirty="0" smtClean="0"/>
              <a:t>water </a:t>
            </a:r>
            <a:r>
              <a:rPr lang="en-GB" dirty="0" smtClean="0"/>
              <a:t>is the excess water that flows on the ground surface.</a:t>
            </a:r>
            <a:endParaRPr lang="en-GB" dirty="0"/>
          </a:p>
        </p:txBody>
      </p:sp>
      <p:sp>
        <p:nvSpPr>
          <p:cNvPr id="23" name="TextBox 22"/>
          <p:cNvSpPr txBox="1"/>
          <p:nvPr/>
        </p:nvSpPr>
        <p:spPr>
          <a:xfrm>
            <a:off x="547156" y="4280070"/>
            <a:ext cx="4726547" cy="923330"/>
          </a:xfrm>
          <a:prstGeom prst="rect">
            <a:avLst/>
          </a:prstGeom>
          <a:noFill/>
        </p:spPr>
        <p:txBody>
          <a:bodyPr wrap="square" rtlCol="0">
            <a:spAutoFit/>
          </a:bodyPr>
          <a:lstStyle/>
          <a:p>
            <a:r>
              <a:rPr lang="en-GB" dirty="0" smtClean="0"/>
              <a:t>The runoff erodes the top soil. The process by which the top soil is removed and carried away to another place is called </a:t>
            </a:r>
            <a:r>
              <a:rPr lang="en-GB" b="1" dirty="0" smtClean="0"/>
              <a:t>soil erosion.</a:t>
            </a:r>
            <a:endParaRPr lang="en-GB" b="1" dirty="0"/>
          </a:p>
        </p:txBody>
      </p:sp>
      <p:sp>
        <p:nvSpPr>
          <p:cNvPr id="24" name="TextBox 23"/>
          <p:cNvSpPr txBox="1"/>
          <p:nvPr/>
        </p:nvSpPr>
        <p:spPr>
          <a:xfrm>
            <a:off x="575850" y="5486400"/>
            <a:ext cx="5142370" cy="646331"/>
          </a:xfrm>
          <a:prstGeom prst="rect">
            <a:avLst/>
          </a:prstGeom>
          <a:noFill/>
        </p:spPr>
        <p:txBody>
          <a:bodyPr wrap="square" rtlCol="0">
            <a:spAutoFit/>
          </a:bodyPr>
          <a:lstStyle/>
          <a:p>
            <a:r>
              <a:rPr lang="en-GB" dirty="0" smtClean="0"/>
              <a:t>Soil erosion leads to </a:t>
            </a:r>
            <a:r>
              <a:rPr lang="en-GB" b="1" dirty="0" smtClean="0"/>
              <a:t>loss of nutrients </a:t>
            </a:r>
            <a:r>
              <a:rPr lang="en-GB" dirty="0" smtClean="0"/>
              <a:t>in the soil, leading to poor growth of plants.</a:t>
            </a:r>
            <a:endParaRPr lang="en-GB" dirty="0"/>
          </a:p>
        </p:txBody>
      </p:sp>
      <p:sp>
        <p:nvSpPr>
          <p:cNvPr id="26" name="TextBox 25"/>
          <p:cNvSpPr txBox="1"/>
          <p:nvPr/>
        </p:nvSpPr>
        <p:spPr>
          <a:xfrm>
            <a:off x="1223494" y="1989038"/>
            <a:ext cx="4906851" cy="584775"/>
          </a:xfrm>
          <a:prstGeom prst="rect">
            <a:avLst/>
          </a:prstGeom>
          <a:noFill/>
        </p:spPr>
        <p:txBody>
          <a:bodyPr wrap="square" rtlCol="0">
            <a:spAutoFit/>
          </a:bodyPr>
          <a:lstStyle/>
          <a:p>
            <a:r>
              <a:rPr lang="en-GB" sz="3200" b="1" dirty="0" smtClean="0">
                <a:solidFill>
                  <a:schemeClr val="bg1"/>
                </a:solidFill>
              </a:rPr>
              <a:t>Soil conservation</a:t>
            </a:r>
            <a:endParaRPr lang="en-GB" sz="3200" b="1" dirty="0">
              <a:solidFill>
                <a:schemeClr val="bg1"/>
              </a:solidFill>
            </a:endParaRPr>
          </a:p>
        </p:txBody>
      </p:sp>
      <p:sp>
        <p:nvSpPr>
          <p:cNvPr id="19" name="Rectangle 18"/>
          <p:cNvSpPr/>
          <p:nvPr/>
        </p:nvSpPr>
        <p:spPr>
          <a:xfrm>
            <a:off x="8131363" y="2081370"/>
            <a:ext cx="3851919" cy="400110"/>
          </a:xfrm>
          <a:prstGeom prst="rect">
            <a:avLst/>
          </a:prstGeom>
        </p:spPr>
        <p:style>
          <a:lnRef idx="0">
            <a:schemeClr val="accent5"/>
          </a:lnRef>
          <a:fillRef idx="3">
            <a:schemeClr val="accent5"/>
          </a:fillRef>
          <a:effectRef idx="3">
            <a:schemeClr val="accent5"/>
          </a:effectRef>
          <a:fontRef idx="minor">
            <a:schemeClr val="lt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000" b="1" dirty="0" smtClean="0">
                <a:ln w="11430"/>
                <a:solidFill>
                  <a:srgbClr val="FFFF00"/>
                </a:solidFill>
                <a:effectLst>
                  <a:outerShdw blurRad="50800" dist="39000" dir="5460000" algn="tl">
                    <a:srgbClr val="000000">
                      <a:alpha val="38000"/>
                    </a:srgbClr>
                  </a:outerShdw>
                </a:effectLst>
                <a:latin typeface="Book Antiqua" pitchFamily="18" charset="0"/>
              </a:rPr>
              <a:t>Developed by Charles Juma</a:t>
            </a:r>
            <a:endParaRPr lang="en-US" sz="2000" b="1" dirty="0">
              <a:ln w="11430"/>
              <a:solidFill>
                <a:srgbClr val="FFFF00"/>
              </a:solidFill>
              <a:effectLst>
                <a:outerShdw blurRad="50800" dist="39000" dir="5460000" algn="tl">
                  <a:srgbClr val="000000">
                    <a:alpha val="38000"/>
                  </a:srgbClr>
                </a:outerShdw>
              </a:effectLst>
              <a:latin typeface="Book Antiqua" pitchFamily="18" charset="0"/>
            </a:endParaRPr>
          </a:p>
        </p:txBody>
      </p:sp>
    </p:spTree>
    <p:extLst>
      <p:ext uri="{BB962C8B-B14F-4D97-AF65-F5344CB8AC3E}">
        <p14:creationId xmlns:p14="http://schemas.microsoft.com/office/powerpoint/2010/main" val="3902034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righ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barn(inVertical)">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arn(inVertical)">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1000"/>
                                        <p:tgtEl>
                                          <p:spTgt spid="23"/>
                                        </p:tgtEl>
                                      </p:cBhvr>
                                    </p:animEffect>
                                    <p:anim calcmode="lin" valueType="num">
                                      <p:cBhvr>
                                        <p:cTn id="40" dur="1000" fill="hold"/>
                                        <p:tgtEl>
                                          <p:spTgt spid="23"/>
                                        </p:tgtEl>
                                        <p:attrNameLst>
                                          <p:attrName>ppt_x</p:attrName>
                                        </p:attrNameLst>
                                      </p:cBhvr>
                                      <p:tavLst>
                                        <p:tav tm="0">
                                          <p:val>
                                            <p:strVal val="#ppt_x"/>
                                          </p:val>
                                        </p:tav>
                                        <p:tav tm="100000">
                                          <p:val>
                                            <p:strVal val="#ppt_x"/>
                                          </p:val>
                                        </p:tav>
                                      </p:tavLst>
                                    </p:anim>
                                    <p:anim calcmode="lin" valueType="num">
                                      <p:cBhvr>
                                        <p:cTn id="4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1000"/>
                                        <p:tgtEl>
                                          <p:spTgt spid="24"/>
                                        </p:tgtEl>
                                      </p:cBhvr>
                                    </p:animEffect>
                                    <p:anim calcmode="lin" valueType="num">
                                      <p:cBhvr>
                                        <p:cTn id="47" dur="1000" fill="hold"/>
                                        <p:tgtEl>
                                          <p:spTgt spid="24"/>
                                        </p:tgtEl>
                                        <p:attrNameLst>
                                          <p:attrName>ppt_x</p:attrName>
                                        </p:attrNameLst>
                                      </p:cBhvr>
                                      <p:tavLst>
                                        <p:tav tm="0">
                                          <p:val>
                                            <p:strVal val="#ppt_x"/>
                                          </p:val>
                                        </p:tav>
                                        <p:tav tm="100000">
                                          <p:val>
                                            <p:strVal val="#ppt_x"/>
                                          </p:val>
                                        </p:tav>
                                      </p:tavLst>
                                    </p:anim>
                                    <p:anim calcmode="lin" valueType="num">
                                      <p:cBhvr>
                                        <p:cTn id="48"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20" grpId="0"/>
      <p:bldP spid="22" grpId="0"/>
      <p:bldP spid="23" grpId="0"/>
      <p:bldP spid="24" grpId="0"/>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C0C5CA"/>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ounded Rectangle 4"/>
          <p:cNvSpPr/>
          <p:nvPr/>
        </p:nvSpPr>
        <p:spPr>
          <a:xfrm>
            <a:off x="1996225" y="296214"/>
            <a:ext cx="9710671" cy="888642"/>
          </a:xfrm>
          <a:prstGeom prst="roundRect">
            <a:avLst/>
          </a:prstGeom>
          <a:solidFill>
            <a:srgbClr val="0E3A04"/>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156" y="115910"/>
            <a:ext cx="2136867" cy="168377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7" name="Oval 6"/>
          <p:cNvSpPr/>
          <p:nvPr/>
        </p:nvSpPr>
        <p:spPr>
          <a:xfrm>
            <a:off x="2028884" y="957796"/>
            <a:ext cx="1202295" cy="957796"/>
          </a:xfrm>
          <a:prstGeom prst="ellipse">
            <a:avLst/>
          </a:prstGeom>
          <a:solidFill>
            <a:schemeClr val="accent2"/>
          </a:solidFill>
          <a:ln w="38100">
            <a:solidFill>
              <a:schemeClr val="tx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2372454" y="871990"/>
            <a:ext cx="515154" cy="1107996"/>
          </a:xfrm>
          <a:prstGeom prst="rect">
            <a:avLst/>
          </a:prstGeom>
          <a:noFill/>
        </p:spPr>
        <p:txBody>
          <a:bodyPr wrap="square" rtlCol="0">
            <a:spAutoFit/>
          </a:bodyPr>
          <a:lstStyle/>
          <a:p>
            <a:r>
              <a:rPr lang="en-GB" sz="6600" b="1" dirty="0" smtClean="0">
                <a:solidFill>
                  <a:schemeClr val="bg1"/>
                </a:solidFill>
              </a:rPr>
              <a:t>1</a:t>
            </a:r>
            <a:endParaRPr lang="en-GB" sz="6600" b="1" dirty="0">
              <a:solidFill>
                <a:schemeClr val="bg1"/>
              </a:solidFill>
            </a:endParaRPr>
          </a:p>
        </p:txBody>
      </p:sp>
      <p:grpSp>
        <p:nvGrpSpPr>
          <p:cNvPr id="9" name="Group 8"/>
          <p:cNvGrpSpPr/>
          <p:nvPr/>
        </p:nvGrpSpPr>
        <p:grpSpPr>
          <a:xfrm>
            <a:off x="978794" y="2065792"/>
            <a:ext cx="11213206" cy="502276"/>
            <a:chOff x="978794" y="2065792"/>
            <a:chExt cx="11213206" cy="502276"/>
          </a:xfrm>
        </p:grpSpPr>
        <p:sp>
          <p:nvSpPr>
            <p:cNvPr id="10" name="Rounded Rectangle 9"/>
            <p:cNvSpPr/>
            <p:nvPr/>
          </p:nvSpPr>
          <p:spPr>
            <a:xfrm>
              <a:off x="981535" y="2065792"/>
              <a:ext cx="5148810" cy="463640"/>
            </a:xfrm>
            <a:prstGeom prst="roundRect">
              <a:avLst/>
            </a:prstGeom>
            <a:solidFill>
              <a:srgbClr val="F3540D"/>
            </a:solidFill>
            <a:ln>
              <a:solidFill>
                <a:srgbClr val="F354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                                             </a:t>
              </a:r>
              <a:endParaRPr lang="en-GB" dirty="0"/>
            </a:p>
          </p:txBody>
        </p:sp>
        <p:cxnSp>
          <p:nvCxnSpPr>
            <p:cNvPr id="11" name="Straight Connector 10"/>
            <p:cNvCxnSpPr/>
            <p:nvPr/>
          </p:nvCxnSpPr>
          <p:spPr>
            <a:xfrm>
              <a:off x="978794" y="2529432"/>
              <a:ext cx="11213206" cy="38636"/>
            </a:xfrm>
            <a:prstGeom prst="line">
              <a:avLst/>
            </a:prstGeom>
            <a:ln w="57150">
              <a:solidFill>
                <a:srgbClr val="F3540D"/>
              </a:solidFill>
            </a:ln>
          </p:spPr>
          <p:style>
            <a:lnRef idx="1">
              <a:schemeClr val="accent1"/>
            </a:lnRef>
            <a:fillRef idx="0">
              <a:schemeClr val="accent1"/>
            </a:fillRef>
            <a:effectRef idx="0">
              <a:schemeClr val="accent1"/>
            </a:effectRef>
            <a:fontRef idx="minor">
              <a:schemeClr val="tx1"/>
            </a:fontRef>
          </p:style>
        </p:cxnSp>
      </p:grpSp>
      <p:sp>
        <p:nvSpPr>
          <p:cNvPr id="12" name="Rounded Rectangle 11"/>
          <p:cNvSpPr/>
          <p:nvPr/>
        </p:nvSpPr>
        <p:spPr>
          <a:xfrm>
            <a:off x="154546" y="2641568"/>
            <a:ext cx="11900079" cy="411984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3027593" y="360288"/>
            <a:ext cx="8955689" cy="769441"/>
          </a:xfrm>
          <a:prstGeom prst="rect">
            <a:avLst/>
          </a:prstGeom>
          <a:noFill/>
        </p:spPr>
        <p:txBody>
          <a:bodyPr wrap="square" rtlCol="0">
            <a:spAutoFit/>
          </a:bodyPr>
          <a:lstStyle/>
          <a:p>
            <a:r>
              <a:rPr lang="en-GB" sz="4400" b="1" dirty="0" smtClean="0">
                <a:solidFill>
                  <a:schemeClr val="bg1"/>
                </a:solidFill>
              </a:rPr>
              <a:t>CONSERVING OUR ENVIRONMENT</a:t>
            </a:r>
            <a:endParaRPr lang="en-GB" sz="4400" b="1" dirty="0">
              <a:solidFill>
                <a:schemeClr val="bg1"/>
              </a:solidFill>
            </a:endParaRPr>
          </a:p>
        </p:txBody>
      </p:sp>
      <p:sp>
        <p:nvSpPr>
          <p:cNvPr id="14" name="TextBox 13"/>
          <p:cNvSpPr txBox="1"/>
          <p:nvPr/>
        </p:nvSpPr>
        <p:spPr>
          <a:xfrm>
            <a:off x="1223494" y="1989038"/>
            <a:ext cx="4906851" cy="584775"/>
          </a:xfrm>
          <a:prstGeom prst="rect">
            <a:avLst/>
          </a:prstGeom>
          <a:noFill/>
        </p:spPr>
        <p:txBody>
          <a:bodyPr wrap="square" rtlCol="0">
            <a:spAutoFit/>
          </a:bodyPr>
          <a:lstStyle/>
          <a:p>
            <a:r>
              <a:rPr lang="en-GB" sz="3200" b="1" dirty="0" smtClean="0">
                <a:solidFill>
                  <a:schemeClr val="bg1"/>
                </a:solidFill>
              </a:rPr>
              <a:t>Soil conservation</a:t>
            </a:r>
            <a:endParaRPr lang="en-GB" sz="3200" b="1" dirty="0">
              <a:solidFill>
                <a:schemeClr val="bg1"/>
              </a:solidFill>
            </a:endParaRPr>
          </a:p>
        </p:txBody>
      </p:sp>
      <p:sp>
        <p:nvSpPr>
          <p:cNvPr id="15" name="TextBox 14"/>
          <p:cNvSpPr txBox="1"/>
          <p:nvPr/>
        </p:nvSpPr>
        <p:spPr>
          <a:xfrm>
            <a:off x="382667" y="2731462"/>
            <a:ext cx="5009882" cy="523220"/>
          </a:xfrm>
          <a:prstGeom prst="rect">
            <a:avLst/>
          </a:prstGeom>
          <a:noFill/>
        </p:spPr>
        <p:txBody>
          <a:bodyPr wrap="square" rtlCol="0">
            <a:spAutoFit/>
          </a:bodyPr>
          <a:lstStyle/>
          <a:p>
            <a:r>
              <a:rPr lang="en-GB" sz="2800" b="1" i="1" dirty="0" smtClean="0">
                <a:solidFill>
                  <a:srgbClr val="00B0F0"/>
                </a:solidFill>
              </a:rPr>
              <a:t>Using recovered soil for farming.</a:t>
            </a:r>
            <a:endParaRPr lang="en-GB" sz="2800" b="1" i="1" dirty="0">
              <a:solidFill>
                <a:srgbClr val="00B0F0"/>
              </a:solidFill>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3377" y="2795542"/>
            <a:ext cx="5461000" cy="173554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7" name="Picture 16"/>
          <p:cNvPicPr>
            <a:picLocks noChangeAspect="1"/>
          </p:cNvPicPr>
          <p:nvPr/>
        </p:nvPicPr>
        <p:blipFill rotWithShape="1">
          <a:blip r:embed="rId4">
            <a:extLst>
              <a:ext uri="{28A0092B-C50C-407E-A947-70E740481C1C}">
                <a14:useLocalDpi xmlns:a14="http://schemas.microsoft.com/office/drawing/2010/main" val="0"/>
              </a:ext>
            </a:extLst>
          </a:blip>
          <a:srcRect t="19061" b="10697"/>
          <a:stretch/>
        </p:blipFill>
        <p:spPr>
          <a:xfrm>
            <a:off x="6023377" y="4790940"/>
            <a:ext cx="5461000" cy="185525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8" name="TextBox 17"/>
          <p:cNvSpPr txBox="1"/>
          <p:nvPr/>
        </p:nvSpPr>
        <p:spPr>
          <a:xfrm>
            <a:off x="643944" y="3554569"/>
            <a:ext cx="4623515" cy="923330"/>
          </a:xfrm>
          <a:prstGeom prst="rect">
            <a:avLst/>
          </a:prstGeom>
          <a:noFill/>
        </p:spPr>
        <p:txBody>
          <a:bodyPr wrap="square" rtlCol="0">
            <a:spAutoFit/>
          </a:bodyPr>
          <a:lstStyle/>
          <a:p>
            <a:r>
              <a:rPr lang="en-GB" b="1" dirty="0" smtClean="0"/>
              <a:t>Soil recovery </a:t>
            </a:r>
            <a:r>
              <a:rPr lang="en-GB" dirty="0" smtClean="0"/>
              <a:t>is the process of collecting soil from deposition sites and using it to replace the lost top soil.</a:t>
            </a:r>
            <a:endParaRPr lang="en-GB" dirty="0"/>
          </a:p>
        </p:txBody>
      </p:sp>
      <p:sp>
        <p:nvSpPr>
          <p:cNvPr id="19" name="TextBox 18"/>
          <p:cNvSpPr txBox="1"/>
          <p:nvPr/>
        </p:nvSpPr>
        <p:spPr>
          <a:xfrm>
            <a:off x="643944" y="5058864"/>
            <a:ext cx="4932608" cy="646331"/>
          </a:xfrm>
          <a:prstGeom prst="rect">
            <a:avLst/>
          </a:prstGeom>
          <a:noFill/>
        </p:spPr>
        <p:txBody>
          <a:bodyPr wrap="square" rtlCol="0">
            <a:spAutoFit/>
          </a:bodyPr>
          <a:lstStyle/>
          <a:p>
            <a:r>
              <a:rPr lang="en-GB" dirty="0" smtClean="0"/>
              <a:t>Recovered soil is very fertile and is useful for farming and growing plants.</a:t>
            </a:r>
            <a:endParaRPr lang="en-GB" dirty="0"/>
          </a:p>
        </p:txBody>
      </p:sp>
      <p:sp>
        <p:nvSpPr>
          <p:cNvPr id="21" name="Rectangle 20"/>
          <p:cNvSpPr/>
          <p:nvPr/>
        </p:nvSpPr>
        <p:spPr>
          <a:xfrm>
            <a:off x="8131363" y="2081370"/>
            <a:ext cx="3851919" cy="400110"/>
          </a:xfrm>
          <a:prstGeom prst="rect">
            <a:avLst/>
          </a:prstGeom>
        </p:spPr>
        <p:style>
          <a:lnRef idx="0">
            <a:schemeClr val="accent5"/>
          </a:lnRef>
          <a:fillRef idx="3">
            <a:schemeClr val="accent5"/>
          </a:fillRef>
          <a:effectRef idx="3">
            <a:schemeClr val="accent5"/>
          </a:effectRef>
          <a:fontRef idx="minor">
            <a:schemeClr val="lt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000" b="1" dirty="0" smtClean="0">
                <a:ln w="11430"/>
                <a:solidFill>
                  <a:srgbClr val="FFFF00"/>
                </a:solidFill>
                <a:effectLst>
                  <a:outerShdw blurRad="50800" dist="39000" dir="5460000" algn="tl">
                    <a:srgbClr val="000000">
                      <a:alpha val="38000"/>
                    </a:srgbClr>
                  </a:outerShdw>
                </a:effectLst>
                <a:latin typeface="Book Antiqua" pitchFamily="18" charset="0"/>
              </a:rPr>
              <a:t>Developed by Charles Juma</a:t>
            </a:r>
            <a:endParaRPr lang="en-US" sz="2000" b="1" dirty="0">
              <a:ln w="11430"/>
              <a:solidFill>
                <a:srgbClr val="FFFF00"/>
              </a:solidFill>
              <a:effectLst>
                <a:outerShdw blurRad="50800" dist="39000" dir="5460000" algn="tl">
                  <a:srgbClr val="000000">
                    <a:alpha val="38000"/>
                  </a:srgbClr>
                </a:outerShdw>
              </a:effectLst>
              <a:latin typeface="Book Antiqua" pitchFamily="18" charset="0"/>
            </a:endParaRPr>
          </a:p>
        </p:txBody>
      </p:sp>
    </p:spTree>
    <p:extLst>
      <p:ext uri="{BB962C8B-B14F-4D97-AF65-F5344CB8AC3E}">
        <p14:creationId xmlns:p14="http://schemas.microsoft.com/office/powerpoint/2010/main" val="2571055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righ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arn(inVertic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1000"/>
                                        <p:tgtEl>
                                          <p:spTgt spid="19"/>
                                        </p:tgtEl>
                                      </p:cBhvr>
                                    </p:animEffect>
                                    <p:anim calcmode="lin" valueType="num">
                                      <p:cBhvr>
                                        <p:cTn id="40" dur="1000" fill="hold"/>
                                        <p:tgtEl>
                                          <p:spTgt spid="19"/>
                                        </p:tgtEl>
                                        <p:attrNameLst>
                                          <p:attrName>ppt_x</p:attrName>
                                        </p:attrNameLst>
                                      </p:cBhvr>
                                      <p:tavLst>
                                        <p:tav tm="0">
                                          <p:val>
                                            <p:strVal val="#ppt_x"/>
                                          </p:val>
                                        </p:tav>
                                        <p:tav tm="100000">
                                          <p:val>
                                            <p:strVal val="#ppt_x"/>
                                          </p:val>
                                        </p:tav>
                                      </p:tavLst>
                                    </p:anim>
                                    <p:anim calcmode="lin" valueType="num">
                                      <p:cBhvr>
                                        <p:cTn id="4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5" grpId="0"/>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C0C5CA"/>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ounded Rectangle 4"/>
          <p:cNvSpPr/>
          <p:nvPr/>
        </p:nvSpPr>
        <p:spPr>
          <a:xfrm>
            <a:off x="1996225" y="296214"/>
            <a:ext cx="9710671" cy="888642"/>
          </a:xfrm>
          <a:prstGeom prst="roundRect">
            <a:avLst/>
          </a:prstGeom>
          <a:solidFill>
            <a:srgbClr val="0E3A04"/>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156" y="115910"/>
            <a:ext cx="2136867" cy="168377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7" name="Oval 6"/>
          <p:cNvSpPr/>
          <p:nvPr/>
        </p:nvSpPr>
        <p:spPr>
          <a:xfrm>
            <a:off x="2028884" y="957796"/>
            <a:ext cx="1202295" cy="957796"/>
          </a:xfrm>
          <a:prstGeom prst="ellipse">
            <a:avLst/>
          </a:prstGeom>
          <a:solidFill>
            <a:schemeClr val="accent2"/>
          </a:solidFill>
          <a:ln w="38100">
            <a:solidFill>
              <a:schemeClr val="tx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2372454" y="871990"/>
            <a:ext cx="515154" cy="1107996"/>
          </a:xfrm>
          <a:prstGeom prst="rect">
            <a:avLst/>
          </a:prstGeom>
          <a:noFill/>
        </p:spPr>
        <p:txBody>
          <a:bodyPr wrap="square" rtlCol="0">
            <a:spAutoFit/>
          </a:bodyPr>
          <a:lstStyle/>
          <a:p>
            <a:r>
              <a:rPr lang="en-GB" sz="6600" b="1" dirty="0" smtClean="0">
                <a:solidFill>
                  <a:schemeClr val="bg1"/>
                </a:solidFill>
              </a:rPr>
              <a:t>1</a:t>
            </a:r>
            <a:endParaRPr lang="en-GB" sz="6600" b="1" dirty="0">
              <a:solidFill>
                <a:schemeClr val="bg1"/>
              </a:solidFill>
            </a:endParaRPr>
          </a:p>
        </p:txBody>
      </p:sp>
      <p:grpSp>
        <p:nvGrpSpPr>
          <p:cNvPr id="9" name="Group 8"/>
          <p:cNvGrpSpPr/>
          <p:nvPr/>
        </p:nvGrpSpPr>
        <p:grpSpPr>
          <a:xfrm>
            <a:off x="978794" y="2065792"/>
            <a:ext cx="11213206" cy="502276"/>
            <a:chOff x="978794" y="2065792"/>
            <a:chExt cx="11213206" cy="502276"/>
          </a:xfrm>
        </p:grpSpPr>
        <p:sp>
          <p:nvSpPr>
            <p:cNvPr id="10" name="Rounded Rectangle 9"/>
            <p:cNvSpPr/>
            <p:nvPr/>
          </p:nvSpPr>
          <p:spPr>
            <a:xfrm>
              <a:off x="981535" y="2065792"/>
              <a:ext cx="5148810" cy="463640"/>
            </a:xfrm>
            <a:prstGeom prst="roundRect">
              <a:avLst/>
            </a:prstGeom>
            <a:solidFill>
              <a:srgbClr val="F3540D"/>
            </a:solidFill>
            <a:ln>
              <a:solidFill>
                <a:srgbClr val="F354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                                             </a:t>
              </a:r>
              <a:endParaRPr lang="en-GB" dirty="0"/>
            </a:p>
          </p:txBody>
        </p:sp>
        <p:cxnSp>
          <p:nvCxnSpPr>
            <p:cNvPr id="11" name="Straight Connector 10"/>
            <p:cNvCxnSpPr/>
            <p:nvPr/>
          </p:nvCxnSpPr>
          <p:spPr>
            <a:xfrm>
              <a:off x="978794" y="2529432"/>
              <a:ext cx="11213206" cy="38636"/>
            </a:xfrm>
            <a:prstGeom prst="line">
              <a:avLst/>
            </a:prstGeom>
            <a:ln w="57150">
              <a:solidFill>
                <a:srgbClr val="F3540D"/>
              </a:solidFill>
            </a:ln>
          </p:spPr>
          <p:style>
            <a:lnRef idx="1">
              <a:schemeClr val="accent1"/>
            </a:lnRef>
            <a:fillRef idx="0">
              <a:schemeClr val="accent1"/>
            </a:fillRef>
            <a:effectRef idx="0">
              <a:schemeClr val="accent1"/>
            </a:effectRef>
            <a:fontRef idx="minor">
              <a:schemeClr val="tx1"/>
            </a:fontRef>
          </p:style>
        </p:cxnSp>
      </p:grpSp>
      <p:sp>
        <p:nvSpPr>
          <p:cNvPr id="12" name="Rounded Rectangle 11"/>
          <p:cNvSpPr/>
          <p:nvPr/>
        </p:nvSpPr>
        <p:spPr>
          <a:xfrm>
            <a:off x="145960" y="2674459"/>
            <a:ext cx="11900079" cy="411984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3027593" y="360288"/>
            <a:ext cx="8955689" cy="769441"/>
          </a:xfrm>
          <a:prstGeom prst="rect">
            <a:avLst/>
          </a:prstGeom>
          <a:noFill/>
        </p:spPr>
        <p:txBody>
          <a:bodyPr wrap="square" rtlCol="0">
            <a:spAutoFit/>
          </a:bodyPr>
          <a:lstStyle/>
          <a:p>
            <a:r>
              <a:rPr lang="en-GB" sz="4400" b="1" dirty="0" smtClean="0">
                <a:solidFill>
                  <a:schemeClr val="bg1"/>
                </a:solidFill>
              </a:rPr>
              <a:t>CONSERVING OUR ENVIRONMENT</a:t>
            </a:r>
            <a:endParaRPr lang="en-GB" sz="4400" b="1" dirty="0">
              <a:solidFill>
                <a:schemeClr val="bg1"/>
              </a:solidFill>
            </a:endParaRPr>
          </a:p>
        </p:txBody>
      </p:sp>
      <p:sp>
        <p:nvSpPr>
          <p:cNvPr id="14" name="TextBox 13"/>
          <p:cNvSpPr txBox="1"/>
          <p:nvPr/>
        </p:nvSpPr>
        <p:spPr>
          <a:xfrm>
            <a:off x="1223494" y="1989038"/>
            <a:ext cx="4906851" cy="584775"/>
          </a:xfrm>
          <a:prstGeom prst="rect">
            <a:avLst/>
          </a:prstGeom>
          <a:noFill/>
        </p:spPr>
        <p:txBody>
          <a:bodyPr wrap="square" rtlCol="0">
            <a:spAutoFit/>
          </a:bodyPr>
          <a:lstStyle/>
          <a:p>
            <a:r>
              <a:rPr lang="en-GB" sz="3200" b="1" dirty="0" smtClean="0">
                <a:solidFill>
                  <a:schemeClr val="bg1"/>
                </a:solidFill>
              </a:rPr>
              <a:t>Soil conservation</a:t>
            </a:r>
            <a:endParaRPr lang="en-GB" sz="3200" b="1" dirty="0">
              <a:solidFill>
                <a:schemeClr val="bg1"/>
              </a:solidFill>
            </a:endParaRPr>
          </a:p>
        </p:txBody>
      </p:sp>
      <p:sp>
        <p:nvSpPr>
          <p:cNvPr id="15" name="TextBox 14"/>
          <p:cNvSpPr txBox="1"/>
          <p:nvPr/>
        </p:nvSpPr>
        <p:spPr>
          <a:xfrm>
            <a:off x="736837" y="2635823"/>
            <a:ext cx="3271234" cy="584775"/>
          </a:xfrm>
          <a:prstGeom prst="rect">
            <a:avLst/>
          </a:prstGeom>
          <a:noFill/>
        </p:spPr>
        <p:txBody>
          <a:bodyPr wrap="square" rtlCol="0">
            <a:spAutoFit/>
          </a:bodyPr>
          <a:lstStyle/>
          <a:p>
            <a:r>
              <a:rPr lang="en-GB" sz="3200" b="1" i="1" dirty="0" smtClean="0">
                <a:solidFill>
                  <a:srgbClr val="00B0F0"/>
                </a:solidFill>
              </a:rPr>
              <a:t>Soil improvement.</a:t>
            </a:r>
            <a:endParaRPr lang="en-GB" sz="3200" b="1" i="1" dirty="0">
              <a:solidFill>
                <a:srgbClr val="00B0F0"/>
              </a:solidFill>
            </a:endParaRPr>
          </a:p>
        </p:txBody>
      </p:sp>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2889" y="2635823"/>
            <a:ext cx="4843887" cy="1879681"/>
          </a:xfrm>
          <a:prstGeom prst="rect">
            <a:avLst/>
          </a:prstGeom>
        </p:spPr>
      </p:pic>
      <p:pic>
        <p:nvPicPr>
          <p:cNvPr id="20" name="Picture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2889" y="4679709"/>
            <a:ext cx="4843887" cy="1900386"/>
          </a:xfrm>
          <a:prstGeom prst="rect">
            <a:avLst/>
          </a:prstGeom>
        </p:spPr>
      </p:pic>
      <p:sp>
        <p:nvSpPr>
          <p:cNvPr id="21" name="TextBox 20"/>
          <p:cNvSpPr txBox="1"/>
          <p:nvPr/>
        </p:nvSpPr>
        <p:spPr>
          <a:xfrm>
            <a:off x="736837" y="3259182"/>
            <a:ext cx="5848560" cy="923330"/>
          </a:xfrm>
          <a:prstGeom prst="rect">
            <a:avLst/>
          </a:prstGeom>
          <a:noFill/>
        </p:spPr>
        <p:txBody>
          <a:bodyPr wrap="square" rtlCol="0">
            <a:spAutoFit/>
          </a:bodyPr>
          <a:lstStyle/>
          <a:p>
            <a:r>
              <a:rPr lang="en-GB" dirty="0" smtClean="0"/>
              <a:t>This is the act of adding </a:t>
            </a:r>
            <a:r>
              <a:rPr lang="en-GB" b="1" dirty="0" smtClean="0"/>
              <a:t>nutrients</a:t>
            </a:r>
            <a:r>
              <a:rPr lang="en-GB" dirty="0" smtClean="0"/>
              <a:t> in the soil.</a:t>
            </a:r>
          </a:p>
          <a:p>
            <a:r>
              <a:rPr lang="en-GB" dirty="0" smtClean="0"/>
              <a:t>We add nutrients in the soil when we add </a:t>
            </a:r>
            <a:r>
              <a:rPr lang="en-GB" b="1" dirty="0" smtClean="0"/>
              <a:t>organic manure </a:t>
            </a:r>
            <a:r>
              <a:rPr lang="en-GB" dirty="0" smtClean="0"/>
              <a:t>to our soils.</a:t>
            </a:r>
            <a:endParaRPr lang="en-GB" dirty="0"/>
          </a:p>
        </p:txBody>
      </p:sp>
      <p:sp>
        <p:nvSpPr>
          <p:cNvPr id="22" name="TextBox 21"/>
          <p:cNvSpPr txBox="1"/>
          <p:nvPr/>
        </p:nvSpPr>
        <p:spPr>
          <a:xfrm>
            <a:off x="655403" y="4226953"/>
            <a:ext cx="5151551" cy="923330"/>
          </a:xfrm>
          <a:prstGeom prst="rect">
            <a:avLst/>
          </a:prstGeom>
          <a:noFill/>
        </p:spPr>
        <p:txBody>
          <a:bodyPr wrap="square" rtlCol="0">
            <a:spAutoFit/>
          </a:bodyPr>
          <a:lstStyle/>
          <a:p>
            <a:r>
              <a:rPr lang="en-GB" dirty="0" smtClean="0"/>
              <a:t>Compost manure is best used in improving our soil. Two methods of preparing compost manure is by</a:t>
            </a:r>
            <a:r>
              <a:rPr lang="en-GB" b="1" dirty="0" smtClean="0"/>
              <a:t> hip </a:t>
            </a:r>
            <a:r>
              <a:rPr lang="en-GB" dirty="0" smtClean="0"/>
              <a:t>method or the </a:t>
            </a:r>
            <a:r>
              <a:rPr lang="en-GB" b="1" dirty="0" smtClean="0"/>
              <a:t>pit</a:t>
            </a:r>
            <a:r>
              <a:rPr lang="en-GB" dirty="0" smtClean="0"/>
              <a:t> method.</a:t>
            </a:r>
            <a:endParaRPr lang="en-GB" dirty="0"/>
          </a:p>
        </p:txBody>
      </p:sp>
      <p:sp>
        <p:nvSpPr>
          <p:cNvPr id="23" name="TextBox 22"/>
          <p:cNvSpPr txBox="1"/>
          <p:nvPr/>
        </p:nvSpPr>
        <p:spPr>
          <a:xfrm>
            <a:off x="736837" y="5238548"/>
            <a:ext cx="5213202" cy="646331"/>
          </a:xfrm>
          <a:prstGeom prst="rect">
            <a:avLst/>
          </a:prstGeom>
          <a:noFill/>
        </p:spPr>
        <p:txBody>
          <a:bodyPr wrap="square" rtlCol="0">
            <a:spAutoFit/>
          </a:bodyPr>
          <a:lstStyle/>
          <a:p>
            <a:r>
              <a:rPr lang="en-GB" dirty="0" smtClean="0"/>
              <a:t>Soils improved by addition of organic waste manure is suitable to be used in growing crops.</a:t>
            </a:r>
            <a:endParaRPr lang="en-GB" dirty="0"/>
          </a:p>
        </p:txBody>
      </p:sp>
      <p:sp>
        <p:nvSpPr>
          <p:cNvPr id="25" name="Rectangle 24"/>
          <p:cNvSpPr/>
          <p:nvPr/>
        </p:nvSpPr>
        <p:spPr>
          <a:xfrm>
            <a:off x="8131363" y="2081370"/>
            <a:ext cx="3851919" cy="400110"/>
          </a:xfrm>
          <a:prstGeom prst="rect">
            <a:avLst/>
          </a:prstGeom>
        </p:spPr>
        <p:style>
          <a:lnRef idx="0">
            <a:schemeClr val="accent5"/>
          </a:lnRef>
          <a:fillRef idx="3">
            <a:schemeClr val="accent5"/>
          </a:fillRef>
          <a:effectRef idx="3">
            <a:schemeClr val="accent5"/>
          </a:effectRef>
          <a:fontRef idx="minor">
            <a:schemeClr val="lt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000" b="1" dirty="0" smtClean="0">
                <a:ln w="11430"/>
                <a:solidFill>
                  <a:srgbClr val="FFFF00"/>
                </a:solidFill>
                <a:effectLst>
                  <a:outerShdw blurRad="50800" dist="39000" dir="5460000" algn="tl">
                    <a:srgbClr val="000000">
                      <a:alpha val="38000"/>
                    </a:srgbClr>
                  </a:outerShdw>
                </a:effectLst>
                <a:latin typeface="Book Antiqua" pitchFamily="18" charset="0"/>
              </a:rPr>
              <a:t>Developed by Charles Juma</a:t>
            </a:r>
            <a:endParaRPr lang="en-US" sz="2000" b="1" dirty="0">
              <a:ln w="11430"/>
              <a:solidFill>
                <a:srgbClr val="FFFF00"/>
              </a:solidFill>
              <a:effectLst>
                <a:outerShdw blurRad="50800" dist="39000" dir="5460000" algn="tl">
                  <a:srgbClr val="000000">
                    <a:alpha val="38000"/>
                  </a:srgbClr>
                </a:outerShdw>
              </a:effectLst>
              <a:latin typeface="Book Antiqua" pitchFamily="18" charset="0"/>
            </a:endParaRPr>
          </a:p>
        </p:txBody>
      </p:sp>
    </p:spTree>
    <p:extLst>
      <p:ext uri="{BB962C8B-B14F-4D97-AF65-F5344CB8AC3E}">
        <p14:creationId xmlns:p14="http://schemas.microsoft.com/office/powerpoint/2010/main" val="1140669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righ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arn(inVertic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1000"/>
                                        <p:tgtEl>
                                          <p:spTgt spid="21"/>
                                        </p:tgtEl>
                                      </p:cBhvr>
                                    </p:animEffect>
                                    <p:anim calcmode="lin" valueType="num">
                                      <p:cBhvr>
                                        <p:cTn id="33" dur="1000" fill="hold"/>
                                        <p:tgtEl>
                                          <p:spTgt spid="21"/>
                                        </p:tgtEl>
                                        <p:attrNameLst>
                                          <p:attrName>ppt_x</p:attrName>
                                        </p:attrNameLst>
                                      </p:cBhvr>
                                      <p:tavLst>
                                        <p:tav tm="0">
                                          <p:val>
                                            <p:strVal val="#ppt_x"/>
                                          </p:val>
                                        </p:tav>
                                        <p:tav tm="100000">
                                          <p:val>
                                            <p:strVal val="#ppt_x"/>
                                          </p:val>
                                        </p:tav>
                                      </p:tavLst>
                                    </p:anim>
                                    <p:anim calcmode="lin" valueType="num">
                                      <p:cBhvr>
                                        <p:cTn id="3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1000"/>
                                        <p:tgtEl>
                                          <p:spTgt spid="22"/>
                                        </p:tgtEl>
                                      </p:cBhvr>
                                    </p:animEffect>
                                    <p:anim calcmode="lin" valueType="num">
                                      <p:cBhvr>
                                        <p:cTn id="40" dur="1000" fill="hold"/>
                                        <p:tgtEl>
                                          <p:spTgt spid="22"/>
                                        </p:tgtEl>
                                        <p:attrNameLst>
                                          <p:attrName>ppt_x</p:attrName>
                                        </p:attrNameLst>
                                      </p:cBhvr>
                                      <p:tavLst>
                                        <p:tav tm="0">
                                          <p:val>
                                            <p:strVal val="#ppt_x"/>
                                          </p:val>
                                        </p:tav>
                                        <p:tav tm="100000">
                                          <p:val>
                                            <p:strVal val="#ppt_x"/>
                                          </p:val>
                                        </p:tav>
                                      </p:tavLst>
                                    </p:anim>
                                    <p:anim calcmode="lin" valueType="num">
                                      <p:cBhvr>
                                        <p:cTn id="4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1000"/>
                                        <p:tgtEl>
                                          <p:spTgt spid="23"/>
                                        </p:tgtEl>
                                      </p:cBhvr>
                                    </p:animEffect>
                                    <p:anim calcmode="lin" valueType="num">
                                      <p:cBhvr>
                                        <p:cTn id="47" dur="1000" fill="hold"/>
                                        <p:tgtEl>
                                          <p:spTgt spid="23"/>
                                        </p:tgtEl>
                                        <p:attrNameLst>
                                          <p:attrName>ppt_x</p:attrName>
                                        </p:attrNameLst>
                                      </p:cBhvr>
                                      <p:tavLst>
                                        <p:tav tm="0">
                                          <p:val>
                                            <p:strVal val="#ppt_x"/>
                                          </p:val>
                                        </p:tav>
                                        <p:tav tm="100000">
                                          <p:val>
                                            <p:strVal val="#ppt_x"/>
                                          </p:val>
                                        </p:tav>
                                      </p:tavLst>
                                    </p:anim>
                                    <p:anim calcmode="lin" valueType="num">
                                      <p:cBhvr>
                                        <p:cTn id="4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par>
                                <p:cTn id="54" presetID="10" presetClass="entr" presetSubtype="0" fill="hold"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5" grpId="0"/>
      <p:bldP spid="21" grpId="0"/>
      <p:bldP spid="22"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C0C5CA"/>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ounded Rectangle 4"/>
          <p:cNvSpPr/>
          <p:nvPr/>
        </p:nvSpPr>
        <p:spPr>
          <a:xfrm>
            <a:off x="1996225" y="296214"/>
            <a:ext cx="9710671" cy="888642"/>
          </a:xfrm>
          <a:prstGeom prst="roundRect">
            <a:avLst/>
          </a:prstGeom>
          <a:solidFill>
            <a:srgbClr val="0E3A04"/>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156" y="115910"/>
            <a:ext cx="2136867" cy="168377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7" name="Oval 6"/>
          <p:cNvSpPr/>
          <p:nvPr/>
        </p:nvSpPr>
        <p:spPr>
          <a:xfrm>
            <a:off x="2028884" y="957796"/>
            <a:ext cx="1202295" cy="957796"/>
          </a:xfrm>
          <a:prstGeom prst="ellipse">
            <a:avLst/>
          </a:prstGeom>
          <a:solidFill>
            <a:schemeClr val="accent2"/>
          </a:solidFill>
          <a:ln w="38100">
            <a:solidFill>
              <a:schemeClr val="tx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2372454" y="871990"/>
            <a:ext cx="515154" cy="1107996"/>
          </a:xfrm>
          <a:prstGeom prst="rect">
            <a:avLst/>
          </a:prstGeom>
          <a:noFill/>
        </p:spPr>
        <p:txBody>
          <a:bodyPr wrap="square" rtlCol="0">
            <a:spAutoFit/>
          </a:bodyPr>
          <a:lstStyle/>
          <a:p>
            <a:r>
              <a:rPr lang="en-GB" sz="6600" b="1" dirty="0" smtClean="0">
                <a:solidFill>
                  <a:schemeClr val="bg1"/>
                </a:solidFill>
              </a:rPr>
              <a:t>1</a:t>
            </a:r>
            <a:endParaRPr lang="en-GB" sz="6600" b="1" dirty="0">
              <a:solidFill>
                <a:schemeClr val="bg1"/>
              </a:solidFill>
            </a:endParaRPr>
          </a:p>
        </p:txBody>
      </p:sp>
      <p:grpSp>
        <p:nvGrpSpPr>
          <p:cNvPr id="9" name="Group 8"/>
          <p:cNvGrpSpPr/>
          <p:nvPr/>
        </p:nvGrpSpPr>
        <p:grpSpPr>
          <a:xfrm>
            <a:off x="978794" y="2065792"/>
            <a:ext cx="11213206" cy="502276"/>
            <a:chOff x="978794" y="2065792"/>
            <a:chExt cx="11213206" cy="502276"/>
          </a:xfrm>
        </p:grpSpPr>
        <p:sp>
          <p:nvSpPr>
            <p:cNvPr id="10" name="Rounded Rectangle 9"/>
            <p:cNvSpPr/>
            <p:nvPr/>
          </p:nvSpPr>
          <p:spPr>
            <a:xfrm>
              <a:off x="981535" y="2065792"/>
              <a:ext cx="5148810" cy="463640"/>
            </a:xfrm>
            <a:prstGeom prst="roundRect">
              <a:avLst/>
            </a:prstGeom>
            <a:solidFill>
              <a:srgbClr val="F3540D"/>
            </a:solidFill>
            <a:ln>
              <a:solidFill>
                <a:srgbClr val="F354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                                             </a:t>
              </a:r>
              <a:endParaRPr lang="en-GB" dirty="0"/>
            </a:p>
          </p:txBody>
        </p:sp>
        <p:cxnSp>
          <p:nvCxnSpPr>
            <p:cNvPr id="11" name="Straight Connector 10"/>
            <p:cNvCxnSpPr/>
            <p:nvPr/>
          </p:nvCxnSpPr>
          <p:spPr>
            <a:xfrm>
              <a:off x="978794" y="2529432"/>
              <a:ext cx="11213206" cy="38636"/>
            </a:xfrm>
            <a:prstGeom prst="line">
              <a:avLst/>
            </a:prstGeom>
            <a:ln w="57150">
              <a:solidFill>
                <a:srgbClr val="F3540D"/>
              </a:solidFill>
            </a:ln>
          </p:spPr>
          <p:style>
            <a:lnRef idx="1">
              <a:schemeClr val="accent1"/>
            </a:lnRef>
            <a:fillRef idx="0">
              <a:schemeClr val="accent1"/>
            </a:fillRef>
            <a:effectRef idx="0">
              <a:schemeClr val="accent1"/>
            </a:effectRef>
            <a:fontRef idx="minor">
              <a:schemeClr val="tx1"/>
            </a:fontRef>
          </p:style>
        </p:cxnSp>
      </p:grpSp>
      <p:sp>
        <p:nvSpPr>
          <p:cNvPr id="12" name="Rounded Rectangle 11"/>
          <p:cNvSpPr/>
          <p:nvPr/>
        </p:nvSpPr>
        <p:spPr>
          <a:xfrm>
            <a:off x="145960" y="2674459"/>
            <a:ext cx="11900079" cy="411984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3027593" y="360288"/>
            <a:ext cx="8955689" cy="769441"/>
          </a:xfrm>
          <a:prstGeom prst="rect">
            <a:avLst/>
          </a:prstGeom>
          <a:noFill/>
        </p:spPr>
        <p:txBody>
          <a:bodyPr wrap="square" rtlCol="0">
            <a:spAutoFit/>
          </a:bodyPr>
          <a:lstStyle/>
          <a:p>
            <a:r>
              <a:rPr lang="en-GB" sz="4400" b="1" dirty="0" smtClean="0">
                <a:solidFill>
                  <a:schemeClr val="bg1"/>
                </a:solidFill>
              </a:rPr>
              <a:t>CONSERVING OUR ENVIRONMENT</a:t>
            </a:r>
            <a:endParaRPr lang="en-GB" sz="4400" b="1" dirty="0">
              <a:solidFill>
                <a:schemeClr val="bg1"/>
              </a:solidFill>
            </a:endParaRPr>
          </a:p>
        </p:txBody>
      </p:sp>
      <p:sp>
        <p:nvSpPr>
          <p:cNvPr id="14" name="TextBox 13"/>
          <p:cNvSpPr txBox="1"/>
          <p:nvPr/>
        </p:nvSpPr>
        <p:spPr>
          <a:xfrm>
            <a:off x="1223494" y="1989038"/>
            <a:ext cx="4906851" cy="584775"/>
          </a:xfrm>
          <a:prstGeom prst="rect">
            <a:avLst/>
          </a:prstGeom>
          <a:noFill/>
        </p:spPr>
        <p:txBody>
          <a:bodyPr wrap="square" rtlCol="0">
            <a:spAutoFit/>
          </a:bodyPr>
          <a:lstStyle/>
          <a:p>
            <a:r>
              <a:rPr lang="en-GB" sz="3200" b="1" dirty="0" smtClean="0">
                <a:solidFill>
                  <a:schemeClr val="bg1"/>
                </a:solidFill>
              </a:rPr>
              <a:t>Soil conservation</a:t>
            </a:r>
            <a:endParaRPr lang="en-GB" sz="3200" b="1" dirty="0">
              <a:solidFill>
                <a:schemeClr val="bg1"/>
              </a:solidFill>
            </a:endParaRPr>
          </a:p>
        </p:txBody>
      </p:sp>
      <p:sp>
        <p:nvSpPr>
          <p:cNvPr id="15" name="TextBox 14"/>
          <p:cNvSpPr txBox="1"/>
          <p:nvPr/>
        </p:nvSpPr>
        <p:spPr>
          <a:xfrm>
            <a:off x="489192" y="2638154"/>
            <a:ext cx="7016245" cy="584775"/>
          </a:xfrm>
          <a:prstGeom prst="rect">
            <a:avLst/>
          </a:prstGeom>
          <a:noFill/>
        </p:spPr>
        <p:txBody>
          <a:bodyPr wrap="square" rtlCol="0">
            <a:spAutoFit/>
          </a:bodyPr>
          <a:lstStyle/>
          <a:p>
            <a:r>
              <a:rPr lang="en-GB" sz="3200" b="1" i="1" dirty="0" smtClean="0">
                <a:solidFill>
                  <a:srgbClr val="00B0F0"/>
                </a:solidFill>
              </a:rPr>
              <a:t>Growing a crop in an organic waste pit.</a:t>
            </a:r>
            <a:endParaRPr lang="en-GB" sz="3200" b="1" i="1" dirty="0">
              <a:solidFill>
                <a:srgbClr val="00B0F0"/>
              </a:solidFill>
            </a:endParaRPr>
          </a:p>
        </p:txBody>
      </p:sp>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05437" y="4900464"/>
            <a:ext cx="4201459" cy="1745035"/>
          </a:xfrm>
          <a:prstGeom prst="rect">
            <a:avLst/>
          </a:prstGeom>
        </p:spPr>
      </p:pic>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5437" y="2897161"/>
            <a:ext cx="4201459" cy="1896912"/>
          </a:xfrm>
          <a:prstGeom prst="rect">
            <a:avLst/>
          </a:prstGeom>
        </p:spPr>
      </p:pic>
      <p:sp>
        <p:nvSpPr>
          <p:cNvPr id="23" name="TextBox 22"/>
          <p:cNvSpPr txBox="1"/>
          <p:nvPr/>
        </p:nvSpPr>
        <p:spPr>
          <a:xfrm>
            <a:off x="862885" y="3451538"/>
            <a:ext cx="6065949" cy="646331"/>
          </a:xfrm>
          <a:prstGeom prst="rect">
            <a:avLst/>
          </a:prstGeom>
          <a:noFill/>
        </p:spPr>
        <p:txBody>
          <a:bodyPr wrap="square" rtlCol="0">
            <a:spAutoFit/>
          </a:bodyPr>
          <a:lstStyle/>
          <a:p>
            <a:r>
              <a:rPr lang="en-GB" dirty="0" smtClean="0"/>
              <a:t>Crops grow well on soils that have been improved by compost manure. </a:t>
            </a:r>
            <a:endParaRPr lang="en-GB" dirty="0"/>
          </a:p>
        </p:txBody>
      </p:sp>
      <p:sp>
        <p:nvSpPr>
          <p:cNvPr id="24" name="TextBox 23"/>
          <p:cNvSpPr txBox="1"/>
          <p:nvPr/>
        </p:nvSpPr>
        <p:spPr>
          <a:xfrm>
            <a:off x="888642" y="4329114"/>
            <a:ext cx="5988676" cy="646331"/>
          </a:xfrm>
          <a:prstGeom prst="rect">
            <a:avLst/>
          </a:prstGeom>
          <a:noFill/>
        </p:spPr>
        <p:txBody>
          <a:bodyPr wrap="square" rtlCol="0">
            <a:spAutoFit/>
          </a:bodyPr>
          <a:lstStyle/>
          <a:p>
            <a:r>
              <a:rPr lang="en-GB" dirty="0" smtClean="0"/>
              <a:t>Dumping green and dry plants, food remains and kitchen wastes improves the soil. </a:t>
            </a:r>
            <a:endParaRPr lang="en-GB" dirty="0"/>
          </a:p>
        </p:txBody>
      </p:sp>
      <p:sp>
        <p:nvSpPr>
          <p:cNvPr id="25" name="TextBox 24"/>
          <p:cNvSpPr txBox="1"/>
          <p:nvPr/>
        </p:nvSpPr>
        <p:spPr>
          <a:xfrm>
            <a:off x="835709" y="5251057"/>
            <a:ext cx="6181859" cy="646331"/>
          </a:xfrm>
          <a:prstGeom prst="rect">
            <a:avLst/>
          </a:prstGeom>
          <a:noFill/>
        </p:spPr>
        <p:txBody>
          <a:bodyPr wrap="square" rtlCol="0">
            <a:spAutoFit/>
          </a:bodyPr>
          <a:lstStyle/>
          <a:p>
            <a:r>
              <a:rPr lang="en-GB" dirty="0" smtClean="0"/>
              <a:t>When the dumped organic wastes decay, they release nutrients that are required to grow plants.  </a:t>
            </a:r>
            <a:endParaRPr lang="en-GB" dirty="0"/>
          </a:p>
        </p:txBody>
      </p:sp>
      <p:sp>
        <p:nvSpPr>
          <p:cNvPr id="20" name="Rectangle 19"/>
          <p:cNvSpPr/>
          <p:nvPr/>
        </p:nvSpPr>
        <p:spPr>
          <a:xfrm>
            <a:off x="8131363" y="2081370"/>
            <a:ext cx="3851919" cy="400110"/>
          </a:xfrm>
          <a:prstGeom prst="rect">
            <a:avLst/>
          </a:prstGeom>
        </p:spPr>
        <p:style>
          <a:lnRef idx="0">
            <a:schemeClr val="accent5"/>
          </a:lnRef>
          <a:fillRef idx="3">
            <a:schemeClr val="accent5"/>
          </a:fillRef>
          <a:effectRef idx="3">
            <a:schemeClr val="accent5"/>
          </a:effectRef>
          <a:fontRef idx="minor">
            <a:schemeClr val="lt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000" b="1" dirty="0" smtClean="0">
                <a:ln w="11430"/>
                <a:solidFill>
                  <a:srgbClr val="FFFF00"/>
                </a:solidFill>
                <a:effectLst>
                  <a:outerShdw blurRad="50800" dist="39000" dir="5460000" algn="tl">
                    <a:srgbClr val="000000">
                      <a:alpha val="38000"/>
                    </a:srgbClr>
                  </a:outerShdw>
                </a:effectLst>
                <a:latin typeface="Book Antiqua" pitchFamily="18" charset="0"/>
              </a:rPr>
              <a:t>Developed by Charles Juma</a:t>
            </a:r>
            <a:endParaRPr lang="en-US" sz="2000" b="1" dirty="0">
              <a:ln w="11430"/>
              <a:solidFill>
                <a:srgbClr val="FFFF00"/>
              </a:solidFill>
              <a:effectLst>
                <a:outerShdw blurRad="50800" dist="39000" dir="5460000" algn="tl">
                  <a:srgbClr val="000000">
                    <a:alpha val="38000"/>
                  </a:srgbClr>
                </a:outerShdw>
              </a:effectLst>
              <a:latin typeface="Book Antiqua" pitchFamily="18" charset="0"/>
            </a:endParaRPr>
          </a:p>
        </p:txBody>
      </p:sp>
    </p:spTree>
    <p:extLst>
      <p:ext uri="{BB962C8B-B14F-4D97-AF65-F5344CB8AC3E}">
        <p14:creationId xmlns:p14="http://schemas.microsoft.com/office/powerpoint/2010/main" val="961035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righ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arn(inVertic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000"/>
                                        <p:tgtEl>
                                          <p:spTgt spid="23"/>
                                        </p:tgtEl>
                                      </p:cBhvr>
                                    </p:animEffect>
                                    <p:anim calcmode="lin" valueType="num">
                                      <p:cBhvr>
                                        <p:cTn id="33" dur="1000" fill="hold"/>
                                        <p:tgtEl>
                                          <p:spTgt spid="23"/>
                                        </p:tgtEl>
                                        <p:attrNameLst>
                                          <p:attrName>ppt_x</p:attrName>
                                        </p:attrNameLst>
                                      </p:cBhvr>
                                      <p:tavLst>
                                        <p:tav tm="0">
                                          <p:val>
                                            <p:strVal val="#ppt_x"/>
                                          </p:val>
                                        </p:tav>
                                        <p:tav tm="100000">
                                          <p:val>
                                            <p:strVal val="#ppt_x"/>
                                          </p:val>
                                        </p:tav>
                                      </p:tavLst>
                                    </p:anim>
                                    <p:anim calcmode="lin" valueType="num">
                                      <p:cBhvr>
                                        <p:cTn id="3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1000"/>
                                        <p:tgtEl>
                                          <p:spTgt spid="24"/>
                                        </p:tgtEl>
                                      </p:cBhvr>
                                    </p:animEffect>
                                    <p:anim calcmode="lin" valueType="num">
                                      <p:cBhvr>
                                        <p:cTn id="40" dur="1000" fill="hold"/>
                                        <p:tgtEl>
                                          <p:spTgt spid="24"/>
                                        </p:tgtEl>
                                        <p:attrNameLst>
                                          <p:attrName>ppt_x</p:attrName>
                                        </p:attrNameLst>
                                      </p:cBhvr>
                                      <p:tavLst>
                                        <p:tav tm="0">
                                          <p:val>
                                            <p:strVal val="#ppt_x"/>
                                          </p:val>
                                        </p:tav>
                                        <p:tav tm="100000">
                                          <p:val>
                                            <p:strVal val="#ppt_x"/>
                                          </p:val>
                                        </p:tav>
                                      </p:tavLst>
                                    </p:anim>
                                    <p:anim calcmode="lin" valueType="num">
                                      <p:cBhvr>
                                        <p:cTn id="4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25">
                                            <p:txEl>
                                              <p:pRg st="0" end="0"/>
                                            </p:txEl>
                                          </p:spTgt>
                                        </p:tgtEl>
                                        <p:attrNameLst>
                                          <p:attrName>style.visibility</p:attrName>
                                        </p:attrNameLst>
                                      </p:cBhvr>
                                      <p:to>
                                        <p:strVal val="visible"/>
                                      </p:to>
                                    </p:set>
                                    <p:animEffect transition="in" filter="fade">
                                      <p:cBhvr>
                                        <p:cTn id="46" dur="1000"/>
                                        <p:tgtEl>
                                          <p:spTgt spid="25">
                                            <p:txEl>
                                              <p:pRg st="0" end="0"/>
                                            </p:txEl>
                                          </p:spTgt>
                                        </p:tgtEl>
                                      </p:cBhvr>
                                    </p:animEffect>
                                    <p:anim calcmode="lin" valueType="num">
                                      <p:cBhvr>
                                        <p:cTn id="47" dur="1000" fill="hold"/>
                                        <p:tgtEl>
                                          <p:spTgt spid="25">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2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childTnLst>
                                </p:cTn>
                              </p:par>
                              <p:par>
                                <p:cTn id="54" presetID="10" presetClass="entr" presetSubtype="0" fill="hold"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5" grpId="0"/>
      <p:bldP spid="23"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C0C5CA"/>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ounded Rectangle 4"/>
          <p:cNvSpPr/>
          <p:nvPr/>
        </p:nvSpPr>
        <p:spPr>
          <a:xfrm>
            <a:off x="1996225" y="296214"/>
            <a:ext cx="9710671" cy="888642"/>
          </a:xfrm>
          <a:prstGeom prst="roundRect">
            <a:avLst/>
          </a:prstGeom>
          <a:solidFill>
            <a:srgbClr val="0E3A04"/>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156" y="115910"/>
            <a:ext cx="2136867" cy="168377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7" name="Oval 6"/>
          <p:cNvSpPr/>
          <p:nvPr/>
        </p:nvSpPr>
        <p:spPr>
          <a:xfrm>
            <a:off x="2028884" y="957796"/>
            <a:ext cx="1202295" cy="957796"/>
          </a:xfrm>
          <a:prstGeom prst="ellipse">
            <a:avLst/>
          </a:prstGeom>
          <a:solidFill>
            <a:schemeClr val="accent2"/>
          </a:solidFill>
          <a:ln w="38100">
            <a:solidFill>
              <a:schemeClr val="tx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2372454" y="871990"/>
            <a:ext cx="515154" cy="1107996"/>
          </a:xfrm>
          <a:prstGeom prst="rect">
            <a:avLst/>
          </a:prstGeom>
          <a:noFill/>
        </p:spPr>
        <p:txBody>
          <a:bodyPr wrap="square" rtlCol="0">
            <a:spAutoFit/>
          </a:bodyPr>
          <a:lstStyle/>
          <a:p>
            <a:r>
              <a:rPr lang="en-GB" sz="6600" b="1" dirty="0" smtClean="0">
                <a:solidFill>
                  <a:schemeClr val="bg1"/>
                </a:solidFill>
              </a:rPr>
              <a:t>1</a:t>
            </a:r>
            <a:endParaRPr lang="en-GB" sz="6600" b="1" dirty="0">
              <a:solidFill>
                <a:schemeClr val="bg1"/>
              </a:solidFill>
            </a:endParaRPr>
          </a:p>
        </p:txBody>
      </p:sp>
      <p:grpSp>
        <p:nvGrpSpPr>
          <p:cNvPr id="9" name="Group 8"/>
          <p:cNvGrpSpPr/>
          <p:nvPr/>
        </p:nvGrpSpPr>
        <p:grpSpPr>
          <a:xfrm>
            <a:off x="978794" y="2065792"/>
            <a:ext cx="11213206" cy="502276"/>
            <a:chOff x="978794" y="2065792"/>
            <a:chExt cx="11213206" cy="502276"/>
          </a:xfrm>
        </p:grpSpPr>
        <p:sp>
          <p:nvSpPr>
            <p:cNvPr id="10" name="Rounded Rectangle 9"/>
            <p:cNvSpPr/>
            <p:nvPr/>
          </p:nvSpPr>
          <p:spPr>
            <a:xfrm>
              <a:off x="981535" y="2065792"/>
              <a:ext cx="5148810" cy="463640"/>
            </a:xfrm>
            <a:prstGeom prst="roundRect">
              <a:avLst/>
            </a:prstGeom>
            <a:solidFill>
              <a:srgbClr val="F3540D"/>
            </a:solidFill>
            <a:ln>
              <a:solidFill>
                <a:srgbClr val="F354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                                             </a:t>
              </a:r>
              <a:endParaRPr lang="en-GB" dirty="0"/>
            </a:p>
          </p:txBody>
        </p:sp>
        <p:cxnSp>
          <p:nvCxnSpPr>
            <p:cNvPr id="11" name="Straight Connector 10"/>
            <p:cNvCxnSpPr/>
            <p:nvPr/>
          </p:nvCxnSpPr>
          <p:spPr>
            <a:xfrm>
              <a:off x="978794" y="2529432"/>
              <a:ext cx="11213206" cy="38636"/>
            </a:xfrm>
            <a:prstGeom prst="line">
              <a:avLst/>
            </a:prstGeom>
            <a:ln w="57150">
              <a:solidFill>
                <a:srgbClr val="F3540D"/>
              </a:solidFill>
            </a:ln>
          </p:spPr>
          <p:style>
            <a:lnRef idx="1">
              <a:schemeClr val="accent1"/>
            </a:lnRef>
            <a:fillRef idx="0">
              <a:schemeClr val="accent1"/>
            </a:fillRef>
            <a:effectRef idx="0">
              <a:schemeClr val="accent1"/>
            </a:effectRef>
            <a:fontRef idx="minor">
              <a:schemeClr val="tx1"/>
            </a:fontRef>
          </p:style>
        </p:cxnSp>
      </p:grpSp>
      <p:sp>
        <p:nvSpPr>
          <p:cNvPr id="12" name="Rounded Rectangle 11"/>
          <p:cNvSpPr/>
          <p:nvPr/>
        </p:nvSpPr>
        <p:spPr>
          <a:xfrm>
            <a:off x="145960" y="2674459"/>
            <a:ext cx="11900079" cy="411984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3027593" y="360288"/>
            <a:ext cx="8955689" cy="769441"/>
          </a:xfrm>
          <a:prstGeom prst="rect">
            <a:avLst/>
          </a:prstGeom>
          <a:noFill/>
        </p:spPr>
        <p:txBody>
          <a:bodyPr wrap="square" rtlCol="0">
            <a:spAutoFit/>
          </a:bodyPr>
          <a:lstStyle/>
          <a:p>
            <a:r>
              <a:rPr lang="en-GB" sz="4400" b="1" dirty="0" smtClean="0">
                <a:solidFill>
                  <a:schemeClr val="bg1"/>
                </a:solidFill>
              </a:rPr>
              <a:t>CONSERVING OUR ENVIRONMENT</a:t>
            </a:r>
            <a:endParaRPr lang="en-GB" sz="4400" b="1" dirty="0">
              <a:solidFill>
                <a:schemeClr val="bg1"/>
              </a:solidFill>
            </a:endParaRPr>
          </a:p>
        </p:txBody>
      </p:sp>
      <p:sp>
        <p:nvSpPr>
          <p:cNvPr id="14" name="TextBox 13"/>
          <p:cNvSpPr txBox="1"/>
          <p:nvPr/>
        </p:nvSpPr>
        <p:spPr>
          <a:xfrm>
            <a:off x="1223494" y="1989038"/>
            <a:ext cx="4906851" cy="584775"/>
          </a:xfrm>
          <a:prstGeom prst="rect">
            <a:avLst/>
          </a:prstGeom>
          <a:noFill/>
        </p:spPr>
        <p:txBody>
          <a:bodyPr wrap="square" rtlCol="0">
            <a:spAutoFit/>
          </a:bodyPr>
          <a:lstStyle/>
          <a:p>
            <a:r>
              <a:rPr lang="en-GB" sz="3200" b="1" dirty="0" smtClean="0">
                <a:solidFill>
                  <a:schemeClr val="bg1"/>
                </a:solidFill>
              </a:rPr>
              <a:t>Water conservation</a:t>
            </a:r>
            <a:endParaRPr lang="en-GB" sz="3200" b="1" dirty="0">
              <a:solidFill>
                <a:schemeClr val="bg1"/>
              </a:solidFill>
            </a:endParaRPr>
          </a:p>
        </p:txBody>
      </p:sp>
      <p:sp>
        <p:nvSpPr>
          <p:cNvPr id="15" name="TextBox 14"/>
          <p:cNvSpPr txBox="1"/>
          <p:nvPr/>
        </p:nvSpPr>
        <p:spPr>
          <a:xfrm>
            <a:off x="978794" y="2871989"/>
            <a:ext cx="5344733" cy="584775"/>
          </a:xfrm>
          <a:prstGeom prst="rect">
            <a:avLst/>
          </a:prstGeom>
          <a:noFill/>
        </p:spPr>
        <p:txBody>
          <a:bodyPr wrap="square" rtlCol="0">
            <a:spAutoFit/>
          </a:bodyPr>
          <a:lstStyle/>
          <a:p>
            <a:r>
              <a:rPr lang="en-GB" sz="3200" b="1" i="1" dirty="0" smtClean="0">
                <a:solidFill>
                  <a:srgbClr val="00B0F0"/>
                </a:solidFill>
              </a:rPr>
              <a:t>Mulching </a:t>
            </a:r>
            <a:endParaRPr lang="en-GB" sz="3200" b="1" i="1" dirty="0">
              <a:solidFill>
                <a:srgbClr val="00B0F0"/>
              </a:solidFill>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7470" y="2871989"/>
            <a:ext cx="4739426" cy="1920118"/>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67470" y="4937134"/>
            <a:ext cx="4739426" cy="1704014"/>
          </a:xfrm>
          <a:prstGeom prst="rect">
            <a:avLst/>
          </a:prstGeom>
        </p:spPr>
      </p:pic>
      <p:sp>
        <p:nvSpPr>
          <p:cNvPr id="18" name="TextBox 17"/>
          <p:cNvSpPr txBox="1"/>
          <p:nvPr/>
        </p:nvSpPr>
        <p:spPr>
          <a:xfrm>
            <a:off x="1098995" y="3488201"/>
            <a:ext cx="4997004" cy="1754326"/>
          </a:xfrm>
          <a:prstGeom prst="rect">
            <a:avLst/>
          </a:prstGeom>
          <a:noFill/>
        </p:spPr>
        <p:txBody>
          <a:bodyPr wrap="square" rtlCol="0">
            <a:spAutoFit/>
          </a:bodyPr>
          <a:lstStyle/>
          <a:p>
            <a:r>
              <a:rPr lang="en-GB" dirty="0" smtClean="0"/>
              <a:t>A </a:t>
            </a:r>
            <a:r>
              <a:rPr lang="en-GB" b="1" dirty="0"/>
              <a:t>mulch</a:t>
            </a:r>
            <a:r>
              <a:rPr lang="en-GB" dirty="0"/>
              <a:t> </a:t>
            </a:r>
            <a:r>
              <a:rPr lang="en-GB" dirty="0" smtClean="0"/>
              <a:t>is a </a:t>
            </a:r>
            <a:r>
              <a:rPr lang="en-GB" dirty="0"/>
              <a:t>layer of material </a:t>
            </a:r>
            <a:r>
              <a:rPr lang="en-GB" dirty="0" smtClean="0"/>
              <a:t>put </a:t>
            </a:r>
            <a:r>
              <a:rPr lang="en-GB" dirty="0"/>
              <a:t>to the surface of the soil. </a:t>
            </a:r>
            <a:r>
              <a:rPr lang="en-GB" b="1" dirty="0" smtClean="0"/>
              <a:t>Mulching</a:t>
            </a:r>
            <a:r>
              <a:rPr lang="en-GB" dirty="0" smtClean="0"/>
              <a:t> help in preservation </a:t>
            </a:r>
            <a:r>
              <a:rPr lang="en-GB" dirty="0"/>
              <a:t>of soil dampness, improving richness and health of the soil, </a:t>
            </a:r>
            <a:r>
              <a:rPr lang="en-GB" dirty="0" smtClean="0"/>
              <a:t>lowering </a:t>
            </a:r>
            <a:r>
              <a:rPr lang="en-GB" dirty="0"/>
              <a:t>weed growth, and improving the visual appeal of the area. A mulch is </a:t>
            </a:r>
            <a:r>
              <a:rPr lang="en-GB" dirty="0" smtClean="0"/>
              <a:t>organic </a:t>
            </a:r>
            <a:r>
              <a:rPr lang="en-GB" dirty="0"/>
              <a:t>in nature</a:t>
            </a:r>
            <a:r>
              <a:rPr lang="en-GB" dirty="0" smtClean="0"/>
              <a:t>. </a:t>
            </a:r>
            <a:endParaRPr lang="en-GB" dirty="0"/>
          </a:p>
        </p:txBody>
      </p:sp>
      <p:sp>
        <p:nvSpPr>
          <p:cNvPr id="20" name="Rectangle 19"/>
          <p:cNvSpPr/>
          <p:nvPr/>
        </p:nvSpPr>
        <p:spPr>
          <a:xfrm>
            <a:off x="8131363" y="2081370"/>
            <a:ext cx="3851919" cy="400110"/>
          </a:xfrm>
          <a:prstGeom prst="rect">
            <a:avLst/>
          </a:prstGeom>
        </p:spPr>
        <p:style>
          <a:lnRef idx="0">
            <a:schemeClr val="accent5"/>
          </a:lnRef>
          <a:fillRef idx="3">
            <a:schemeClr val="accent5"/>
          </a:fillRef>
          <a:effectRef idx="3">
            <a:schemeClr val="accent5"/>
          </a:effectRef>
          <a:fontRef idx="minor">
            <a:schemeClr val="lt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000" b="1" dirty="0" smtClean="0">
                <a:ln w="11430"/>
                <a:solidFill>
                  <a:srgbClr val="FFFF00"/>
                </a:solidFill>
                <a:effectLst>
                  <a:outerShdw blurRad="50800" dist="39000" dir="5460000" algn="tl">
                    <a:srgbClr val="000000">
                      <a:alpha val="38000"/>
                    </a:srgbClr>
                  </a:outerShdw>
                </a:effectLst>
                <a:latin typeface="Book Antiqua" pitchFamily="18" charset="0"/>
              </a:rPr>
              <a:t>Developed by Charles Juma</a:t>
            </a:r>
            <a:endParaRPr lang="en-US" sz="2000" b="1" dirty="0">
              <a:ln w="11430"/>
              <a:solidFill>
                <a:srgbClr val="FFFF00"/>
              </a:solidFill>
              <a:effectLst>
                <a:outerShdw blurRad="50800" dist="39000" dir="5460000" algn="tl">
                  <a:srgbClr val="000000">
                    <a:alpha val="38000"/>
                  </a:srgbClr>
                </a:outerShdw>
              </a:effectLst>
              <a:latin typeface="Book Antiqua" pitchFamily="18" charset="0"/>
            </a:endParaRPr>
          </a:p>
        </p:txBody>
      </p:sp>
    </p:spTree>
    <p:extLst>
      <p:ext uri="{BB962C8B-B14F-4D97-AF65-F5344CB8AC3E}">
        <p14:creationId xmlns:p14="http://schemas.microsoft.com/office/powerpoint/2010/main" val="1233717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righ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arn(inVertic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par>
                                <p:cTn id="40" presetID="10" presetClass="entr" presetSubtype="0" fill="hold"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5"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C0C5CA"/>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ounded Rectangle 2"/>
          <p:cNvSpPr/>
          <p:nvPr/>
        </p:nvSpPr>
        <p:spPr>
          <a:xfrm>
            <a:off x="1996225" y="296214"/>
            <a:ext cx="9710671" cy="888642"/>
          </a:xfrm>
          <a:prstGeom prst="roundRect">
            <a:avLst/>
          </a:prstGeom>
          <a:solidFill>
            <a:srgbClr val="0E3A04"/>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156" y="115910"/>
            <a:ext cx="2136867" cy="168377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 name="Oval 4"/>
          <p:cNvSpPr/>
          <p:nvPr/>
        </p:nvSpPr>
        <p:spPr>
          <a:xfrm>
            <a:off x="2028884" y="957796"/>
            <a:ext cx="1202295" cy="957796"/>
          </a:xfrm>
          <a:prstGeom prst="ellipse">
            <a:avLst/>
          </a:prstGeom>
          <a:solidFill>
            <a:schemeClr val="accent2"/>
          </a:solidFill>
          <a:ln w="38100">
            <a:solidFill>
              <a:schemeClr val="tx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2372454" y="871990"/>
            <a:ext cx="515154" cy="1107996"/>
          </a:xfrm>
          <a:prstGeom prst="rect">
            <a:avLst/>
          </a:prstGeom>
          <a:noFill/>
        </p:spPr>
        <p:txBody>
          <a:bodyPr wrap="square" rtlCol="0">
            <a:spAutoFit/>
          </a:bodyPr>
          <a:lstStyle/>
          <a:p>
            <a:r>
              <a:rPr lang="en-GB" sz="6600" b="1" dirty="0" smtClean="0">
                <a:solidFill>
                  <a:schemeClr val="bg1"/>
                </a:solidFill>
              </a:rPr>
              <a:t>1</a:t>
            </a:r>
            <a:endParaRPr lang="en-GB" sz="6600" b="1" dirty="0">
              <a:solidFill>
                <a:schemeClr val="bg1"/>
              </a:solidFill>
            </a:endParaRPr>
          </a:p>
        </p:txBody>
      </p:sp>
      <p:grpSp>
        <p:nvGrpSpPr>
          <p:cNvPr id="7" name="Group 6"/>
          <p:cNvGrpSpPr/>
          <p:nvPr/>
        </p:nvGrpSpPr>
        <p:grpSpPr>
          <a:xfrm>
            <a:off x="978794" y="2065792"/>
            <a:ext cx="11213206" cy="502276"/>
            <a:chOff x="978794" y="2065792"/>
            <a:chExt cx="11213206" cy="502276"/>
          </a:xfrm>
        </p:grpSpPr>
        <p:sp>
          <p:nvSpPr>
            <p:cNvPr id="8" name="Rounded Rectangle 7"/>
            <p:cNvSpPr/>
            <p:nvPr/>
          </p:nvSpPr>
          <p:spPr>
            <a:xfrm>
              <a:off x="981535" y="2065792"/>
              <a:ext cx="5148810" cy="463640"/>
            </a:xfrm>
            <a:prstGeom prst="roundRect">
              <a:avLst/>
            </a:prstGeom>
            <a:solidFill>
              <a:srgbClr val="F3540D"/>
            </a:solidFill>
            <a:ln>
              <a:solidFill>
                <a:srgbClr val="F354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                                             </a:t>
              </a:r>
              <a:endParaRPr lang="en-GB" dirty="0"/>
            </a:p>
          </p:txBody>
        </p:sp>
        <p:cxnSp>
          <p:nvCxnSpPr>
            <p:cNvPr id="9" name="Straight Connector 8"/>
            <p:cNvCxnSpPr/>
            <p:nvPr/>
          </p:nvCxnSpPr>
          <p:spPr>
            <a:xfrm>
              <a:off x="978794" y="2529432"/>
              <a:ext cx="11213206" cy="38636"/>
            </a:xfrm>
            <a:prstGeom prst="line">
              <a:avLst/>
            </a:prstGeom>
            <a:ln w="57150">
              <a:solidFill>
                <a:srgbClr val="F3540D"/>
              </a:solidFill>
            </a:ln>
          </p:spPr>
          <p:style>
            <a:lnRef idx="1">
              <a:schemeClr val="accent1"/>
            </a:lnRef>
            <a:fillRef idx="0">
              <a:schemeClr val="accent1"/>
            </a:fillRef>
            <a:effectRef idx="0">
              <a:schemeClr val="accent1"/>
            </a:effectRef>
            <a:fontRef idx="minor">
              <a:schemeClr val="tx1"/>
            </a:fontRef>
          </p:style>
        </p:cxnSp>
      </p:grpSp>
      <p:sp>
        <p:nvSpPr>
          <p:cNvPr id="10" name="Rounded Rectangle 9"/>
          <p:cNvSpPr/>
          <p:nvPr/>
        </p:nvSpPr>
        <p:spPr>
          <a:xfrm>
            <a:off x="145960" y="2674459"/>
            <a:ext cx="11900079" cy="411984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3027593" y="360288"/>
            <a:ext cx="8955689" cy="769441"/>
          </a:xfrm>
          <a:prstGeom prst="rect">
            <a:avLst/>
          </a:prstGeom>
          <a:noFill/>
        </p:spPr>
        <p:txBody>
          <a:bodyPr wrap="square" rtlCol="0">
            <a:spAutoFit/>
          </a:bodyPr>
          <a:lstStyle/>
          <a:p>
            <a:r>
              <a:rPr lang="en-GB" sz="4400" b="1" dirty="0" smtClean="0">
                <a:solidFill>
                  <a:schemeClr val="bg1"/>
                </a:solidFill>
              </a:rPr>
              <a:t>CONSERVING OUR ENVIRONMENT</a:t>
            </a:r>
            <a:endParaRPr lang="en-GB" sz="4400" b="1" dirty="0">
              <a:solidFill>
                <a:schemeClr val="bg1"/>
              </a:solidFill>
            </a:endParaRPr>
          </a:p>
        </p:txBody>
      </p:sp>
      <p:sp>
        <p:nvSpPr>
          <p:cNvPr id="12" name="TextBox 11"/>
          <p:cNvSpPr txBox="1"/>
          <p:nvPr/>
        </p:nvSpPr>
        <p:spPr>
          <a:xfrm>
            <a:off x="1223494" y="1989038"/>
            <a:ext cx="4906851" cy="584775"/>
          </a:xfrm>
          <a:prstGeom prst="rect">
            <a:avLst/>
          </a:prstGeom>
          <a:noFill/>
        </p:spPr>
        <p:txBody>
          <a:bodyPr wrap="square" rtlCol="0">
            <a:spAutoFit/>
          </a:bodyPr>
          <a:lstStyle/>
          <a:p>
            <a:r>
              <a:rPr lang="en-GB" sz="3200" b="1" dirty="0" smtClean="0">
                <a:solidFill>
                  <a:schemeClr val="bg1"/>
                </a:solidFill>
              </a:rPr>
              <a:t>Water conservation</a:t>
            </a:r>
            <a:endParaRPr lang="en-GB" sz="3200" b="1" dirty="0">
              <a:solidFill>
                <a:schemeClr val="bg1"/>
              </a:solidFill>
            </a:endParaRPr>
          </a:p>
        </p:txBody>
      </p:sp>
      <p:sp>
        <p:nvSpPr>
          <p:cNvPr id="13" name="TextBox 12"/>
          <p:cNvSpPr txBox="1"/>
          <p:nvPr/>
        </p:nvSpPr>
        <p:spPr>
          <a:xfrm>
            <a:off x="978794" y="2871989"/>
            <a:ext cx="5344733" cy="584775"/>
          </a:xfrm>
          <a:prstGeom prst="rect">
            <a:avLst/>
          </a:prstGeom>
          <a:noFill/>
        </p:spPr>
        <p:txBody>
          <a:bodyPr wrap="square" rtlCol="0">
            <a:spAutoFit/>
          </a:bodyPr>
          <a:lstStyle/>
          <a:p>
            <a:r>
              <a:rPr lang="en-GB" sz="3200" b="1" i="1" dirty="0" smtClean="0">
                <a:solidFill>
                  <a:srgbClr val="00B0F0"/>
                </a:solidFill>
              </a:rPr>
              <a:t>Shading crops </a:t>
            </a:r>
            <a:endParaRPr lang="en-GB" sz="3200" b="1" i="1" dirty="0">
              <a:solidFill>
                <a:srgbClr val="00B0F0"/>
              </a:solidFill>
            </a:endParaRP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3226" y="2871988"/>
            <a:ext cx="4619568" cy="1786571"/>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3227" y="4803587"/>
            <a:ext cx="4619567" cy="1874604"/>
          </a:xfrm>
          <a:prstGeom prst="rect">
            <a:avLst/>
          </a:prstGeom>
        </p:spPr>
      </p:pic>
      <p:sp>
        <p:nvSpPr>
          <p:cNvPr id="16" name="TextBox 15"/>
          <p:cNvSpPr txBox="1"/>
          <p:nvPr/>
        </p:nvSpPr>
        <p:spPr>
          <a:xfrm>
            <a:off x="947968" y="3554104"/>
            <a:ext cx="5215943" cy="2862322"/>
          </a:xfrm>
          <a:prstGeom prst="rect">
            <a:avLst/>
          </a:prstGeom>
          <a:noFill/>
        </p:spPr>
        <p:txBody>
          <a:bodyPr wrap="square" rtlCol="0">
            <a:spAutoFit/>
          </a:bodyPr>
          <a:lstStyle/>
          <a:p>
            <a:r>
              <a:rPr lang="en-GB" dirty="0" smtClean="0">
                <a:effectLst/>
                <a:latin typeface="Arial" panose="020B0604020202020204" pitchFamily="34" charset="0"/>
              </a:rPr>
              <a:t>Germinating seed and recently transplanted seedlings need protection from hot sun, heavy rain and hard frost. Therefore some method of shading beds in nurseries is essential.</a:t>
            </a:r>
          </a:p>
          <a:p>
            <a:endParaRPr lang="en-GB" dirty="0" smtClean="0">
              <a:effectLst/>
              <a:latin typeface="Arial" panose="020B0604020202020204" pitchFamily="34" charset="0"/>
            </a:endParaRPr>
          </a:p>
          <a:p>
            <a:pPr fontAlgn="t"/>
            <a:r>
              <a:rPr lang="en-GB" dirty="0"/>
              <a:t>Shading reduces the temperature of the soil and the amount of water lost by seedlings.</a:t>
            </a:r>
          </a:p>
          <a:p>
            <a:pPr fontAlgn="t"/>
            <a:r>
              <a:rPr lang="en-GB" dirty="0"/>
              <a:t>However if seedlings are left under shade all the time they grow too tall, too weak and yellow</a:t>
            </a:r>
          </a:p>
          <a:p>
            <a:endParaRPr lang="en-GB" dirty="0"/>
          </a:p>
        </p:txBody>
      </p:sp>
      <p:sp>
        <p:nvSpPr>
          <p:cNvPr id="18" name="Rectangle 17"/>
          <p:cNvSpPr/>
          <p:nvPr/>
        </p:nvSpPr>
        <p:spPr>
          <a:xfrm>
            <a:off x="8131363" y="2081370"/>
            <a:ext cx="3851919" cy="400110"/>
          </a:xfrm>
          <a:prstGeom prst="rect">
            <a:avLst/>
          </a:prstGeom>
        </p:spPr>
        <p:style>
          <a:lnRef idx="0">
            <a:schemeClr val="accent5"/>
          </a:lnRef>
          <a:fillRef idx="3">
            <a:schemeClr val="accent5"/>
          </a:fillRef>
          <a:effectRef idx="3">
            <a:schemeClr val="accent5"/>
          </a:effectRef>
          <a:fontRef idx="minor">
            <a:schemeClr val="lt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000" b="1" dirty="0" smtClean="0">
                <a:ln w="11430"/>
                <a:solidFill>
                  <a:srgbClr val="FFFF00"/>
                </a:solidFill>
                <a:effectLst>
                  <a:outerShdw blurRad="50800" dist="39000" dir="5460000" algn="tl">
                    <a:srgbClr val="000000">
                      <a:alpha val="38000"/>
                    </a:srgbClr>
                  </a:outerShdw>
                </a:effectLst>
                <a:latin typeface="Book Antiqua" pitchFamily="18" charset="0"/>
              </a:rPr>
              <a:t>Developed by Charles Juma</a:t>
            </a:r>
            <a:endParaRPr lang="en-US" sz="2000" b="1" dirty="0">
              <a:ln w="11430"/>
              <a:solidFill>
                <a:srgbClr val="FFFF00"/>
              </a:solidFill>
              <a:effectLst>
                <a:outerShdw blurRad="50800" dist="39000" dir="5460000" algn="tl">
                  <a:srgbClr val="000000">
                    <a:alpha val="38000"/>
                  </a:srgbClr>
                </a:outerShdw>
              </a:effectLst>
              <a:latin typeface="Book Antiqua" pitchFamily="18" charset="0"/>
            </a:endParaRPr>
          </a:p>
        </p:txBody>
      </p:sp>
    </p:spTree>
    <p:extLst>
      <p:ext uri="{BB962C8B-B14F-4D97-AF65-F5344CB8AC3E}">
        <p14:creationId xmlns:p14="http://schemas.microsoft.com/office/powerpoint/2010/main" val="296523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0"/>
                                        <p:tgtEl>
                                          <p:spTgt spid="16"/>
                                        </p:tgtEl>
                                      </p:cBhvr>
                                    </p:animEffect>
                                    <p:anim calcmode="lin" valueType="num">
                                      <p:cBhvr>
                                        <p:cTn id="33" dur="1000" fill="hold"/>
                                        <p:tgtEl>
                                          <p:spTgt spid="16"/>
                                        </p:tgtEl>
                                        <p:attrNameLst>
                                          <p:attrName>ppt_x</p:attrName>
                                        </p:attrNameLst>
                                      </p:cBhvr>
                                      <p:tavLst>
                                        <p:tav tm="0">
                                          <p:val>
                                            <p:strVal val="#ppt_x"/>
                                          </p:val>
                                        </p:tav>
                                        <p:tav tm="100000">
                                          <p:val>
                                            <p:strVal val="#ppt_x"/>
                                          </p:val>
                                        </p:tav>
                                      </p:tavLst>
                                    </p:anim>
                                    <p:anim calcmode="lin" valueType="num">
                                      <p:cBhvr>
                                        <p:cTn id="3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000"/>
                                        <p:tgtEl>
                                          <p:spTgt spid="14"/>
                                        </p:tgtEl>
                                      </p:cBhvr>
                                    </p:animEffect>
                                    <p:anim calcmode="lin" valueType="num">
                                      <p:cBhvr>
                                        <p:cTn id="40" dur="1000" fill="hold"/>
                                        <p:tgtEl>
                                          <p:spTgt spid="14"/>
                                        </p:tgtEl>
                                        <p:attrNameLst>
                                          <p:attrName>ppt_x</p:attrName>
                                        </p:attrNameLst>
                                      </p:cBhvr>
                                      <p:tavLst>
                                        <p:tav tm="0">
                                          <p:val>
                                            <p:strVal val="#ppt_x"/>
                                          </p:val>
                                        </p:tav>
                                        <p:tav tm="100000">
                                          <p:val>
                                            <p:strVal val="#ppt_x"/>
                                          </p:val>
                                        </p:tav>
                                      </p:tavLst>
                                    </p:anim>
                                    <p:anim calcmode="lin" valueType="num">
                                      <p:cBhvr>
                                        <p:cTn id="41" dur="1000" fill="hold"/>
                                        <p:tgtEl>
                                          <p:spTgt spid="14"/>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1000"/>
                                        <p:tgtEl>
                                          <p:spTgt spid="15"/>
                                        </p:tgtEl>
                                      </p:cBhvr>
                                    </p:animEffect>
                                    <p:anim calcmode="lin" valueType="num">
                                      <p:cBhvr>
                                        <p:cTn id="45" dur="1000" fill="hold"/>
                                        <p:tgtEl>
                                          <p:spTgt spid="15"/>
                                        </p:tgtEl>
                                        <p:attrNameLst>
                                          <p:attrName>ppt_x</p:attrName>
                                        </p:attrNameLst>
                                      </p:cBhvr>
                                      <p:tavLst>
                                        <p:tav tm="0">
                                          <p:val>
                                            <p:strVal val="#ppt_x"/>
                                          </p:val>
                                        </p:tav>
                                        <p:tav tm="100000">
                                          <p:val>
                                            <p:strVal val="#ppt_x"/>
                                          </p:val>
                                        </p:tav>
                                      </p:tavLst>
                                    </p:anim>
                                    <p:anim calcmode="lin" valueType="num">
                                      <p:cBhvr>
                                        <p:cTn id="4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3"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C0C5CA"/>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ounded Rectangle 2"/>
          <p:cNvSpPr/>
          <p:nvPr/>
        </p:nvSpPr>
        <p:spPr>
          <a:xfrm>
            <a:off x="1996225" y="296214"/>
            <a:ext cx="9710671" cy="888642"/>
          </a:xfrm>
          <a:prstGeom prst="roundRect">
            <a:avLst/>
          </a:prstGeom>
          <a:solidFill>
            <a:srgbClr val="0E3A04"/>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156" y="115910"/>
            <a:ext cx="2136867" cy="168377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 name="Oval 4"/>
          <p:cNvSpPr/>
          <p:nvPr/>
        </p:nvSpPr>
        <p:spPr>
          <a:xfrm>
            <a:off x="2028884" y="957796"/>
            <a:ext cx="1202295" cy="957796"/>
          </a:xfrm>
          <a:prstGeom prst="ellipse">
            <a:avLst/>
          </a:prstGeom>
          <a:solidFill>
            <a:schemeClr val="accent2"/>
          </a:solidFill>
          <a:ln w="38100">
            <a:solidFill>
              <a:schemeClr val="tx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2372454" y="871990"/>
            <a:ext cx="515154" cy="1107996"/>
          </a:xfrm>
          <a:prstGeom prst="rect">
            <a:avLst/>
          </a:prstGeom>
          <a:noFill/>
        </p:spPr>
        <p:txBody>
          <a:bodyPr wrap="square" rtlCol="0">
            <a:spAutoFit/>
          </a:bodyPr>
          <a:lstStyle/>
          <a:p>
            <a:r>
              <a:rPr lang="en-GB" sz="6600" b="1" dirty="0" smtClean="0">
                <a:solidFill>
                  <a:schemeClr val="bg1"/>
                </a:solidFill>
              </a:rPr>
              <a:t>1</a:t>
            </a:r>
            <a:endParaRPr lang="en-GB" sz="6600" b="1" dirty="0">
              <a:solidFill>
                <a:schemeClr val="bg1"/>
              </a:solidFill>
            </a:endParaRPr>
          </a:p>
        </p:txBody>
      </p:sp>
      <p:grpSp>
        <p:nvGrpSpPr>
          <p:cNvPr id="7" name="Group 6"/>
          <p:cNvGrpSpPr/>
          <p:nvPr/>
        </p:nvGrpSpPr>
        <p:grpSpPr>
          <a:xfrm>
            <a:off x="978794" y="2065792"/>
            <a:ext cx="11213206" cy="502276"/>
            <a:chOff x="978794" y="2065792"/>
            <a:chExt cx="11213206" cy="502276"/>
          </a:xfrm>
        </p:grpSpPr>
        <p:sp>
          <p:nvSpPr>
            <p:cNvPr id="8" name="Rounded Rectangle 7"/>
            <p:cNvSpPr/>
            <p:nvPr/>
          </p:nvSpPr>
          <p:spPr>
            <a:xfrm>
              <a:off x="981535" y="2065792"/>
              <a:ext cx="5148810" cy="463640"/>
            </a:xfrm>
            <a:prstGeom prst="roundRect">
              <a:avLst/>
            </a:prstGeom>
            <a:solidFill>
              <a:srgbClr val="F3540D"/>
            </a:solidFill>
            <a:ln>
              <a:solidFill>
                <a:srgbClr val="F354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                                             </a:t>
              </a:r>
              <a:endParaRPr lang="en-GB" dirty="0"/>
            </a:p>
          </p:txBody>
        </p:sp>
        <p:cxnSp>
          <p:nvCxnSpPr>
            <p:cNvPr id="9" name="Straight Connector 8"/>
            <p:cNvCxnSpPr/>
            <p:nvPr/>
          </p:nvCxnSpPr>
          <p:spPr>
            <a:xfrm>
              <a:off x="978794" y="2529432"/>
              <a:ext cx="11213206" cy="38636"/>
            </a:xfrm>
            <a:prstGeom prst="line">
              <a:avLst/>
            </a:prstGeom>
            <a:ln w="57150">
              <a:solidFill>
                <a:srgbClr val="F3540D"/>
              </a:solidFill>
            </a:ln>
          </p:spPr>
          <p:style>
            <a:lnRef idx="1">
              <a:schemeClr val="accent1"/>
            </a:lnRef>
            <a:fillRef idx="0">
              <a:schemeClr val="accent1"/>
            </a:fillRef>
            <a:effectRef idx="0">
              <a:schemeClr val="accent1"/>
            </a:effectRef>
            <a:fontRef idx="minor">
              <a:schemeClr val="tx1"/>
            </a:fontRef>
          </p:style>
        </p:cxnSp>
      </p:grpSp>
      <p:sp>
        <p:nvSpPr>
          <p:cNvPr id="10" name="Rounded Rectangle 9"/>
          <p:cNvSpPr/>
          <p:nvPr/>
        </p:nvSpPr>
        <p:spPr>
          <a:xfrm>
            <a:off x="145960" y="2674459"/>
            <a:ext cx="11900079" cy="411984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3027593" y="360288"/>
            <a:ext cx="8955689" cy="769441"/>
          </a:xfrm>
          <a:prstGeom prst="rect">
            <a:avLst/>
          </a:prstGeom>
          <a:noFill/>
        </p:spPr>
        <p:txBody>
          <a:bodyPr wrap="square" rtlCol="0">
            <a:spAutoFit/>
          </a:bodyPr>
          <a:lstStyle/>
          <a:p>
            <a:r>
              <a:rPr lang="en-GB" sz="4400" b="1" dirty="0" smtClean="0">
                <a:solidFill>
                  <a:schemeClr val="bg1"/>
                </a:solidFill>
              </a:rPr>
              <a:t>CONSERVING OUR ENVIRONMENT</a:t>
            </a:r>
            <a:endParaRPr lang="en-GB" sz="4400" b="1" dirty="0">
              <a:solidFill>
                <a:schemeClr val="bg1"/>
              </a:solidFill>
            </a:endParaRPr>
          </a:p>
        </p:txBody>
      </p:sp>
      <p:sp>
        <p:nvSpPr>
          <p:cNvPr id="12" name="TextBox 11"/>
          <p:cNvSpPr txBox="1"/>
          <p:nvPr/>
        </p:nvSpPr>
        <p:spPr>
          <a:xfrm>
            <a:off x="1223494" y="1989038"/>
            <a:ext cx="4906851" cy="584775"/>
          </a:xfrm>
          <a:prstGeom prst="rect">
            <a:avLst/>
          </a:prstGeom>
          <a:noFill/>
        </p:spPr>
        <p:txBody>
          <a:bodyPr wrap="square" rtlCol="0">
            <a:spAutoFit/>
          </a:bodyPr>
          <a:lstStyle/>
          <a:p>
            <a:r>
              <a:rPr lang="en-GB" sz="3200" b="1" dirty="0" smtClean="0">
                <a:solidFill>
                  <a:schemeClr val="bg1"/>
                </a:solidFill>
              </a:rPr>
              <a:t>Water conservation</a:t>
            </a:r>
            <a:endParaRPr lang="en-GB" sz="3200" b="1" dirty="0">
              <a:solidFill>
                <a:schemeClr val="bg1"/>
              </a:solidFill>
            </a:endParaRPr>
          </a:p>
        </p:txBody>
      </p:sp>
      <p:sp>
        <p:nvSpPr>
          <p:cNvPr id="13" name="TextBox 12"/>
          <p:cNvSpPr txBox="1"/>
          <p:nvPr/>
        </p:nvSpPr>
        <p:spPr>
          <a:xfrm>
            <a:off x="978794" y="2871989"/>
            <a:ext cx="5344733" cy="584775"/>
          </a:xfrm>
          <a:prstGeom prst="rect">
            <a:avLst/>
          </a:prstGeom>
          <a:noFill/>
        </p:spPr>
        <p:txBody>
          <a:bodyPr wrap="square" rtlCol="0">
            <a:spAutoFit/>
          </a:bodyPr>
          <a:lstStyle/>
          <a:p>
            <a:r>
              <a:rPr lang="en-GB" sz="3200" b="1" i="1" dirty="0" smtClean="0">
                <a:solidFill>
                  <a:srgbClr val="00B0F0"/>
                </a:solidFill>
              </a:rPr>
              <a:t>Cover cropping. </a:t>
            </a:r>
            <a:endParaRPr lang="en-GB" sz="3200" b="1" i="1" dirty="0">
              <a:solidFill>
                <a:srgbClr val="00B0F0"/>
              </a:solidFill>
            </a:endParaRP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7147" y="2851543"/>
            <a:ext cx="4809750" cy="1797730"/>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97146" y="4881093"/>
            <a:ext cx="4809750" cy="1802313"/>
          </a:xfrm>
          <a:prstGeom prst="rect">
            <a:avLst/>
          </a:prstGeom>
        </p:spPr>
      </p:pic>
      <p:sp>
        <p:nvSpPr>
          <p:cNvPr id="16" name="TextBox 15"/>
          <p:cNvSpPr txBox="1"/>
          <p:nvPr/>
        </p:nvSpPr>
        <p:spPr>
          <a:xfrm>
            <a:off x="978794" y="3567448"/>
            <a:ext cx="4829578" cy="2031325"/>
          </a:xfrm>
          <a:prstGeom prst="rect">
            <a:avLst/>
          </a:prstGeom>
          <a:noFill/>
        </p:spPr>
        <p:txBody>
          <a:bodyPr wrap="square" rtlCol="0">
            <a:spAutoFit/>
          </a:bodyPr>
          <a:lstStyle/>
          <a:p>
            <a:r>
              <a:rPr lang="en-GB" dirty="0"/>
              <a:t>C</a:t>
            </a:r>
            <a:r>
              <a:rPr lang="en-GB" b="1" dirty="0" smtClean="0"/>
              <a:t>over </a:t>
            </a:r>
            <a:r>
              <a:rPr lang="en-GB" b="1" dirty="0"/>
              <a:t>crops </a:t>
            </a:r>
            <a:r>
              <a:rPr lang="en-GB" dirty="0"/>
              <a:t>are plants that are planted to cover the soil rather than for the purpose of being harvested. Cover crops manage soil erosion, soil fertility, soil quality, water, weeds, pests, diseases, biodiversity and wildlife in an </a:t>
            </a:r>
            <a:r>
              <a:rPr lang="en-GB" dirty="0" smtClean="0"/>
              <a:t>agro ecosystem—an </a:t>
            </a:r>
            <a:r>
              <a:rPr lang="en-GB" dirty="0"/>
              <a:t>ecological system managed and shaped by humans.</a:t>
            </a:r>
          </a:p>
        </p:txBody>
      </p:sp>
      <p:sp>
        <p:nvSpPr>
          <p:cNvPr id="18" name="Rectangle 17"/>
          <p:cNvSpPr/>
          <p:nvPr/>
        </p:nvSpPr>
        <p:spPr>
          <a:xfrm>
            <a:off x="8131363" y="2081370"/>
            <a:ext cx="3851919" cy="400110"/>
          </a:xfrm>
          <a:prstGeom prst="rect">
            <a:avLst/>
          </a:prstGeom>
        </p:spPr>
        <p:style>
          <a:lnRef idx="0">
            <a:schemeClr val="accent5"/>
          </a:lnRef>
          <a:fillRef idx="3">
            <a:schemeClr val="accent5"/>
          </a:fillRef>
          <a:effectRef idx="3">
            <a:schemeClr val="accent5"/>
          </a:effectRef>
          <a:fontRef idx="minor">
            <a:schemeClr val="lt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000" b="1" dirty="0" smtClean="0">
                <a:ln w="11430"/>
                <a:solidFill>
                  <a:srgbClr val="FFFF00"/>
                </a:solidFill>
                <a:effectLst>
                  <a:outerShdw blurRad="50800" dist="39000" dir="5460000" algn="tl">
                    <a:srgbClr val="000000">
                      <a:alpha val="38000"/>
                    </a:srgbClr>
                  </a:outerShdw>
                </a:effectLst>
                <a:latin typeface="Book Antiqua" pitchFamily="18" charset="0"/>
              </a:rPr>
              <a:t>Developed by Charles Juma</a:t>
            </a:r>
            <a:endParaRPr lang="en-US" sz="2000" b="1" dirty="0">
              <a:ln w="11430"/>
              <a:solidFill>
                <a:srgbClr val="FFFF00"/>
              </a:solidFill>
              <a:effectLst>
                <a:outerShdw blurRad="50800" dist="39000" dir="5460000" algn="tl">
                  <a:srgbClr val="000000">
                    <a:alpha val="38000"/>
                  </a:srgbClr>
                </a:outerShdw>
              </a:effectLst>
              <a:latin typeface="Book Antiqua" pitchFamily="18" charset="0"/>
            </a:endParaRPr>
          </a:p>
        </p:txBody>
      </p:sp>
    </p:spTree>
    <p:extLst>
      <p:ext uri="{BB962C8B-B14F-4D97-AF65-F5344CB8AC3E}">
        <p14:creationId xmlns:p14="http://schemas.microsoft.com/office/powerpoint/2010/main" val="296523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0"/>
                                        <p:tgtEl>
                                          <p:spTgt spid="16"/>
                                        </p:tgtEl>
                                      </p:cBhvr>
                                    </p:animEffect>
                                    <p:anim calcmode="lin" valueType="num">
                                      <p:cBhvr>
                                        <p:cTn id="33" dur="1000" fill="hold"/>
                                        <p:tgtEl>
                                          <p:spTgt spid="16"/>
                                        </p:tgtEl>
                                        <p:attrNameLst>
                                          <p:attrName>ppt_x</p:attrName>
                                        </p:attrNameLst>
                                      </p:cBhvr>
                                      <p:tavLst>
                                        <p:tav tm="0">
                                          <p:val>
                                            <p:strVal val="#ppt_x"/>
                                          </p:val>
                                        </p:tav>
                                        <p:tav tm="100000">
                                          <p:val>
                                            <p:strVal val="#ppt_x"/>
                                          </p:val>
                                        </p:tav>
                                      </p:tavLst>
                                    </p:anim>
                                    <p:anim calcmode="lin" valueType="num">
                                      <p:cBhvr>
                                        <p:cTn id="3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000"/>
                                        <p:tgtEl>
                                          <p:spTgt spid="14"/>
                                        </p:tgtEl>
                                      </p:cBhvr>
                                    </p:animEffect>
                                    <p:anim calcmode="lin" valueType="num">
                                      <p:cBhvr>
                                        <p:cTn id="40" dur="1000" fill="hold"/>
                                        <p:tgtEl>
                                          <p:spTgt spid="14"/>
                                        </p:tgtEl>
                                        <p:attrNameLst>
                                          <p:attrName>ppt_x</p:attrName>
                                        </p:attrNameLst>
                                      </p:cBhvr>
                                      <p:tavLst>
                                        <p:tav tm="0">
                                          <p:val>
                                            <p:strVal val="#ppt_x"/>
                                          </p:val>
                                        </p:tav>
                                        <p:tav tm="100000">
                                          <p:val>
                                            <p:strVal val="#ppt_x"/>
                                          </p:val>
                                        </p:tav>
                                      </p:tavLst>
                                    </p:anim>
                                    <p:anim calcmode="lin" valueType="num">
                                      <p:cBhvr>
                                        <p:cTn id="41" dur="1000" fill="hold"/>
                                        <p:tgtEl>
                                          <p:spTgt spid="14"/>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1000"/>
                                        <p:tgtEl>
                                          <p:spTgt spid="15"/>
                                        </p:tgtEl>
                                      </p:cBhvr>
                                    </p:animEffect>
                                    <p:anim calcmode="lin" valueType="num">
                                      <p:cBhvr>
                                        <p:cTn id="45" dur="1000" fill="hold"/>
                                        <p:tgtEl>
                                          <p:spTgt spid="15"/>
                                        </p:tgtEl>
                                        <p:attrNameLst>
                                          <p:attrName>ppt_x</p:attrName>
                                        </p:attrNameLst>
                                      </p:cBhvr>
                                      <p:tavLst>
                                        <p:tav tm="0">
                                          <p:val>
                                            <p:strVal val="#ppt_x"/>
                                          </p:val>
                                        </p:tav>
                                        <p:tav tm="100000">
                                          <p:val>
                                            <p:strVal val="#ppt_x"/>
                                          </p:val>
                                        </p:tav>
                                      </p:tavLst>
                                    </p:anim>
                                    <p:anim calcmode="lin" valueType="num">
                                      <p:cBhvr>
                                        <p:cTn id="4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3"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C0C5CA"/>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ounded Rectangle 2"/>
          <p:cNvSpPr/>
          <p:nvPr/>
        </p:nvSpPr>
        <p:spPr>
          <a:xfrm>
            <a:off x="1996225" y="296214"/>
            <a:ext cx="9710671" cy="888642"/>
          </a:xfrm>
          <a:prstGeom prst="roundRect">
            <a:avLst/>
          </a:prstGeom>
          <a:solidFill>
            <a:srgbClr val="0E3A04"/>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156" y="115910"/>
            <a:ext cx="2136867" cy="168377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 name="Oval 4"/>
          <p:cNvSpPr/>
          <p:nvPr/>
        </p:nvSpPr>
        <p:spPr>
          <a:xfrm>
            <a:off x="2028884" y="957796"/>
            <a:ext cx="1202295" cy="957796"/>
          </a:xfrm>
          <a:prstGeom prst="ellipse">
            <a:avLst/>
          </a:prstGeom>
          <a:solidFill>
            <a:schemeClr val="accent2"/>
          </a:solidFill>
          <a:ln w="38100">
            <a:solidFill>
              <a:schemeClr val="tx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2372454" y="871990"/>
            <a:ext cx="515154" cy="1107996"/>
          </a:xfrm>
          <a:prstGeom prst="rect">
            <a:avLst/>
          </a:prstGeom>
          <a:noFill/>
        </p:spPr>
        <p:txBody>
          <a:bodyPr wrap="square" rtlCol="0">
            <a:spAutoFit/>
          </a:bodyPr>
          <a:lstStyle/>
          <a:p>
            <a:r>
              <a:rPr lang="en-GB" sz="6600" b="1" dirty="0" smtClean="0">
                <a:solidFill>
                  <a:schemeClr val="bg1"/>
                </a:solidFill>
              </a:rPr>
              <a:t>1</a:t>
            </a:r>
            <a:endParaRPr lang="en-GB" sz="6600" b="1" dirty="0">
              <a:solidFill>
                <a:schemeClr val="bg1"/>
              </a:solidFill>
            </a:endParaRPr>
          </a:p>
        </p:txBody>
      </p:sp>
      <p:grpSp>
        <p:nvGrpSpPr>
          <p:cNvPr id="7" name="Group 6"/>
          <p:cNvGrpSpPr/>
          <p:nvPr/>
        </p:nvGrpSpPr>
        <p:grpSpPr>
          <a:xfrm>
            <a:off x="978794" y="2065792"/>
            <a:ext cx="11213206" cy="502276"/>
            <a:chOff x="978794" y="2065792"/>
            <a:chExt cx="11213206" cy="502276"/>
          </a:xfrm>
        </p:grpSpPr>
        <p:sp>
          <p:nvSpPr>
            <p:cNvPr id="8" name="Rounded Rectangle 7"/>
            <p:cNvSpPr/>
            <p:nvPr/>
          </p:nvSpPr>
          <p:spPr>
            <a:xfrm>
              <a:off x="981535" y="2065792"/>
              <a:ext cx="5148810" cy="463640"/>
            </a:xfrm>
            <a:prstGeom prst="roundRect">
              <a:avLst/>
            </a:prstGeom>
            <a:solidFill>
              <a:srgbClr val="F3540D"/>
            </a:solidFill>
            <a:ln>
              <a:solidFill>
                <a:srgbClr val="F354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                                             </a:t>
              </a:r>
              <a:endParaRPr lang="en-GB" dirty="0"/>
            </a:p>
          </p:txBody>
        </p:sp>
        <p:cxnSp>
          <p:nvCxnSpPr>
            <p:cNvPr id="9" name="Straight Connector 8"/>
            <p:cNvCxnSpPr/>
            <p:nvPr/>
          </p:nvCxnSpPr>
          <p:spPr>
            <a:xfrm>
              <a:off x="978794" y="2529432"/>
              <a:ext cx="11213206" cy="38636"/>
            </a:xfrm>
            <a:prstGeom prst="line">
              <a:avLst/>
            </a:prstGeom>
            <a:ln w="57150">
              <a:solidFill>
                <a:srgbClr val="F3540D"/>
              </a:solidFill>
            </a:ln>
          </p:spPr>
          <p:style>
            <a:lnRef idx="1">
              <a:schemeClr val="accent1"/>
            </a:lnRef>
            <a:fillRef idx="0">
              <a:schemeClr val="accent1"/>
            </a:fillRef>
            <a:effectRef idx="0">
              <a:schemeClr val="accent1"/>
            </a:effectRef>
            <a:fontRef idx="minor">
              <a:schemeClr val="tx1"/>
            </a:fontRef>
          </p:style>
        </p:cxnSp>
      </p:grpSp>
      <p:sp>
        <p:nvSpPr>
          <p:cNvPr id="10" name="Rounded Rectangle 9"/>
          <p:cNvSpPr/>
          <p:nvPr/>
        </p:nvSpPr>
        <p:spPr>
          <a:xfrm>
            <a:off x="145960" y="2674459"/>
            <a:ext cx="11900079" cy="411984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3027593" y="360288"/>
            <a:ext cx="8955689" cy="769441"/>
          </a:xfrm>
          <a:prstGeom prst="rect">
            <a:avLst/>
          </a:prstGeom>
          <a:noFill/>
        </p:spPr>
        <p:txBody>
          <a:bodyPr wrap="square" rtlCol="0">
            <a:spAutoFit/>
          </a:bodyPr>
          <a:lstStyle/>
          <a:p>
            <a:r>
              <a:rPr lang="en-GB" sz="4400" b="1" dirty="0" smtClean="0">
                <a:solidFill>
                  <a:schemeClr val="bg1"/>
                </a:solidFill>
              </a:rPr>
              <a:t>CONSERVING OUR ENVIRONMENT</a:t>
            </a:r>
            <a:endParaRPr lang="en-GB" sz="4400" b="1" dirty="0">
              <a:solidFill>
                <a:schemeClr val="bg1"/>
              </a:solidFill>
            </a:endParaRPr>
          </a:p>
        </p:txBody>
      </p:sp>
      <p:sp>
        <p:nvSpPr>
          <p:cNvPr id="12" name="TextBox 11"/>
          <p:cNvSpPr txBox="1"/>
          <p:nvPr/>
        </p:nvSpPr>
        <p:spPr>
          <a:xfrm>
            <a:off x="1223494" y="1989038"/>
            <a:ext cx="4906851" cy="584775"/>
          </a:xfrm>
          <a:prstGeom prst="rect">
            <a:avLst/>
          </a:prstGeom>
          <a:noFill/>
        </p:spPr>
        <p:txBody>
          <a:bodyPr wrap="square" rtlCol="0">
            <a:spAutoFit/>
          </a:bodyPr>
          <a:lstStyle/>
          <a:p>
            <a:r>
              <a:rPr lang="en-GB" sz="3200" b="1" dirty="0" smtClean="0">
                <a:solidFill>
                  <a:schemeClr val="bg1"/>
                </a:solidFill>
              </a:rPr>
              <a:t>Water conservation</a:t>
            </a:r>
            <a:endParaRPr lang="en-GB" sz="3200" b="1" dirty="0">
              <a:solidFill>
                <a:schemeClr val="bg1"/>
              </a:solidFill>
            </a:endParaRPr>
          </a:p>
        </p:txBody>
      </p:sp>
      <p:sp>
        <p:nvSpPr>
          <p:cNvPr id="13" name="TextBox 12"/>
          <p:cNvSpPr txBox="1"/>
          <p:nvPr/>
        </p:nvSpPr>
        <p:spPr>
          <a:xfrm>
            <a:off x="978794" y="2871989"/>
            <a:ext cx="5344733" cy="584775"/>
          </a:xfrm>
          <a:prstGeom prst="rect">
            <a:avLst/>
          </a:prstGeom>
          <a:noFill/>
        </p:spPr>
        <p:txBody>
          <a:bodyPr wrap="square" rtlCol="0">
            <a:spAutoFit/>
          </a:bodyPr>
          <a:lstStyle/>
          <a:p>
            <a:r>
              <a:rPr lang="en-GB" sz="3200" b="1" i="1" dirty="0" smtClean="0">
                <a:solidFill>
                  <a:srgbClr val="00B0F0"/>
                </a:solidFill>
              </a:rPr>
              <a:t>Pictorials  </a:t>
            </a:r>
            <a:endParaRPr lang="en-GB" sz="3200" b="1" i="1" dirty="0">
              <a:solidFill>
                <a:srgbClr val="00B0F0"/>
              </a:solidFill>
            </a:endParaRP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151" y="3470936"/>
            <a:ext cx="6742286" cy="317585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0507" y="2871989"/>
            <a:ext cx="3520225" cy="160985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18363" y="4961590"/>
            <a:ext cx="3522369" cy="168520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7" name="TextBox 16"/>
          <p:cNvSpPr txBox="1"/>
          <p:nvPr/>
        </p:nvSpPr>
        <p:spPr>
          <a:xfrm>
            <a:off x="8051444" y="4397828"/>
            <a:ext cx="3389288" cy="369332"/>
          </a:xfrm>
          <a:prstGeom prst="rect">
            <a:avLst/>
          </a:prstGeom>
          <a:noFill/>
        </p:spPr>
        <p:txBody>
          <a:bodyPr wrap="square" rtlCol="0">
            <a:spAutoFit/>
          </a:bodyPr>
          <a:lstStyle/>
          <a:p>
            <a:r>
              <a:rPr lang="en-GB" b="1" dirty="0" smtClean="0"/>
              <a:t>Beans  act as good cover crops.</a:t>
            </a:r>
            <a:endParaRPr lang="en-GB" b="1" dirty="0"/>
          </a:p>
        </p:txBody>
      </p:sp>
      <p:sp>
        <p:nvSpPr>
          <p:cNvPr id="19" name="Rectangle 18"/>
          <p:cNvSpPr/>
          <p:nvPr/>
        </p:nvSpPr>
        <p:spPr>
          <a:xfrm>
            <a:off x="8131363" y="2081370"/>
            <a:ext cx="3851919" cy="400110"/>
          </a:xfrm>
          <a:prstGeom prst="rect">
            <a:avLst/>
          </a:prstGeom>
        </p:spPr>
        <p:style>
          <a:lnRef idx="0">
            <a:schemeClr val="accent5"/>
          </a:lnRef>
          <a:fillRef idx="3">
            <a:schemeClr val="accent5"/>
          </a:fillRef>
          <a:effectRef idx="3">
            <a:schemeClr val="accent5"/>
          </a:effectRef>
          <a:fontRef idx="minor">
            <a:schemeClr val="lt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000" b="1" dirty="0" smtClean="0">
                <a:ln w="11430"/>
                <a:solidFill>
                  <a:srgbClr val="FFFF00"/>
                </a:solidFill>
                <a:effectLst>
                  <a:outerShdw blurRad="50800" dist="39000" dir="5460000" algn="tl">
                    <a:srgbClr val="000000">
                      <a:alpha val="38000"/>
                    </a:srgbClr>
                  </a:outerShdw>
                </a:effectLst>
                <a:latin typeface="Book Antiqua" pitchFamily="18" charset="0"/>
              </a:rPr>
              <a:t>Developed by Charles Juma</a:t>
            </a:r>
            <a:endParaRPr lang="en-US" sz="2000" b="1" dirty="0">
              <a:ln w="11430"/>
              <a:solidFill>
                <a:srgbClr val="FFFF00"/>
              </a:solidFill>
              <a:effectLst>
                <a:outerShdw blurRad="50800" dist="39000" dir="5460000" algn="tl">
                  <a:srgbClr val="000000">
                    <a:alpha val="38000"/>
                  </a:srgbClr>
                </a:outerShdw>
              </a:effectLst>
              <a:latin typeface="Book Antiqua" pitchFamily="18" charset="0"/>
            </a:endParaRPr>
          </a:p>
        </p:txBody>
      </p:sp>
    </p:spTree>
    <p:extLst>
      <p:ext uri="{BB962C8B-B14F-4D97-AF65-F5344CB8AC3E}">
        <p14:creationId xmlns:p14="http://schemas.microsoft.com/office/powerpoint/2010/main" val="296523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ppt_w</p:attrName>
                                        </p:attrNameLst>
                                      </p:cBhvr>
                                      <p:tavLst>
                                        <p:tav tm="0">
                                          <p:val>
                                            <p:fltVal val="0"/>
                                          </p:val>
                                        </p:tav>
                                        <p:tav tm="100000">
                                          <p:val>
                                            <p:strVal val="#ppt_w"/>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animEffect transition="in" filter="fade">
                                      <p:cBhvr>
                                        <p:cTn id="34" dur="500"/>
                                        <p:tgtEl>
                                          <p:spTgt spid="14"/>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par>
                                <p:cTn id="45" presetID="53" presetClass="entr" presetSubtype="16"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3"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C0C5CA"/>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ounded Rectangle 2"/>
          <p:cNvSpPr/>
          <p:nvPr/>
        </p:nvSpPr>
        <p:spPr>
          <a:xfrm>
            <a:off x="1996225" y="296214"/>
            <a:ext cx="9710671" cy="888642"/>
          </a:xfrm>
          <a:prstGeom prst="roundRect">
            <a:avLst/>
          </a:prstGeom>
          <a:solidFill>
            <a:srgbClr val="0E3A04"/>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156" y="115910"/>
            <a:ext cx="2136867" cy="168377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 name="Oval 4"/>
          <p:cNvSpPr/>
          <p:nvPr/>
        </p:nvSpPr>
        <p:spPr>
          <a:xfrm>
            <a:off x="2028884" y="957796"/>
            <a:ext cx="1202295" cy="957796"/>
          </a:xfrm>
          <a:prstGeom prst="ellipse">
            <a:avLst/>
          </a:prstGeom>
          <a:solidFill>
            <a:schemeClr val="accent2"/>
          </a:solidFill>
          <a:ln w="38100">
            <a:solidFill>
              <a:schemeClr val="tx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2372454" y="871990"/>
            <a:ext cx="515154" cy="1107996"/>
          </a:xfrm>
          <a:prstGeom prst="rect">
            <a:avLst/>
          </a:prstGeom>
          <a:noFill/>
        </p:spPr>
        <p:txBody>
          <a:bodyPr wrap="square" rtlCol="0">
            <a:spAutoFit/>
          </a:bodyPr>
          <a:lstStyle/>
          <a:p>
            <a:r>
              <a:rPr lang="en-GB" sz="6600" b="1" dirty="0" smtClean="0">
                <a:solidFill>
                  <a:schemeClr val="bg1"/>
                </a:solidFill>
              </a:rPr>
              <a:t>1</a:t>
            </a:r>
            <a:endParaRPr lang="en-GB" sz="6600" b="1" dirty="0">
              <a:solidFill>
                <a:schemeClr val="bg1"/>
              </a:solidFill>
            </a:endParaRPr>
          </a:p>
        </p:txBody>
      </p:sp>
      <p:grpSp>
        <p:nvGrpSpPr>
          <p:cNvPr id="7" name="Group 6"/>
          <p:cNvGrpSpPr/>
          <p:nvPr/>
        </p:nvGrpSpPr>
        <p:grpSpPr>
          <a:xfrm>
            <a:off x="978794" y="2065792"/>
            <a:ext cx="11213206" cy="502276"/>
            <a:chOff x="978794" y="2065792"/>
            <a:chExt cx="11213206" cy="502276"/>
          </a:xfrm>
        </p:grpSpPr>
        <p:sp>
          <p:nvSpPr>
            <p:cNvPr id="8" name="Rounded Rectangle 7"/>
            <p:cNvSpPr/>
            <p:nvPr/>
          </p:nvSpPr>
          <p:spPr>
            <a:xfrm>
              <a:off x="981535" y="2065792"/>
              <a:ext cx="5148810" cy="463640"/>
            </a:xfrm>
            <a:prstGeom prst="roundRect">
              <a:avLst/>
            </a:prstGeom>
            <a:solidFill>
              <a:srgbClr val="F3540D"/>
            </a:solidFill>
            <a:ln>
              <a:solidFill>
                <a:srgbClr val="F354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                                             </a:t>
              </a:r>
              <a:endParaRPr lang="en-GB" dirty="0"/>
            </a:p>
          </p:txBody>
        </p:sp>
        <p:cxnSp>
          <p:nvCxnSpPr>
            <p:cNvPr id="9" name="Straight Connector 8"/>
            <p:cNvCxnSpPr/>
            <p:nvPr/>
          </p:nvCxnSpPr>
          <p:spPr>
            <a:xfrm>
              <a:off x="978794" y="2529432"/>
              <a:ext cx="11213206" cy="38636"/>
            </a:xfrm>
            <a:prstGeom prst="line">
              <a:avLst/>
            </a:prstGeom>
            <a:ln w="57150">
              <a:solidFill>
                <a:srgbClr val="F3540D"/>
              </a:solidFill>
            </a:ln>
          </p:spPr>
          <p:style>
            <a:lnRef idx="1">
              <a:schemeClr val="accent1"/>
            </a:lnRef>
            <a:fillRef idx="0">
              <a:schemeClr val="accent1"/>
            </a:fillRef>
            <a:effectRef idx="0">
              <a:schemeClr val="accent1"/>
            </a:effectRef>
            <a:fontRef idx="minor">
              <a:schemeClr val="tx1"/>
            </a:fontRef>
          </p:style>
        </p:cxnSp>
      </p:grpSp>
      <p:sp>
        <p:nvSpPr>
          <p:cNvPr id="10" name="Rounded Rectangle 9"/>
          <p:cNvSpPr/>
          <p:nvPr/>
        </p:nvSpPr>
        <p:spPr>
          <a:xfrm>
            <a:off x="145960" y="2674459"/>
            <a:ext cx="11900079" cy="411984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3027593" y="360288"/>
            <a:ext cx="8955689" cy="769441"/>
          </a:xfrm>
          <a:prstGeom prst="rect">
            <a:avLst/>
          </a:prstGeom>
          <a:noFill/>
        </p:spPr>
        <p:txBody>
          <a:bodyPr wrap="square" rtlCol="0">
            <a:spAutoFit/>
          </a:bodyPr>
          <a:lstStyle/>
          <a:p>
            <a:r>
              <a:rPr lang="en-GB" sz="4400" b="1" dirty="0" smtClean="0">
                <a:solidFill>
                  <a:schemeClr val="bg1"/>
                </a:solidFill>
              </a:rPr>
              <a:t>CONSERVING OUR ENVIRONMENT</a:t>
            </a:r>
            <a:endParaRPr lang="en-GB" sz="4400" b="1" dirty="0">
              <a:solidFill>
                <a:schemeClr val="bg1"/>
              </a:solidFill>
            </a:endParaRPr>
          </a:p>
        </p:txBody>
      </p:sp>
      <p:sp>
        <p:nvSpPr>
          <p:cNvPr id="12" name="TextBox 11"/>
          <p:cNvSpPr txBox="1"/>
          <p:nvPr/>
        </p:nvSpPr>
        <p:spPr>
          <a:xfrm>
            <a:off x="1223494" y="1989038"/>
            <a:ext cx="4906851" cy="584775"/>
          </a:xfrm>
          <a:prstGeom prst="rect">
            <a:avLst/>
          </a:prstGeom>
          <a:noFill/>
        </p:spPr>
        <p:txBody>
          <a:bodyPr wrap="square" rtlCol="0">
            <a:spAutoFit/>
          </a:bodyPr>
          <a:lstStyle/>
          <a:p>
            <a:r>
              <a:rPr lang="en-GB" sz="3200" b="1" dirty="0" smtClean="0">
                <a:solidFill>
                  <a:schemeClr val="bg1"/>
                </a:solidFill>
              </a:rPr>
              <a:t>Controlling wild animals </a:t>
            </a:r>
            <a:endParaRPr lang="en-GB" sz="3200" b="1" dirty="0">
              <a:solidFill>
                <a:schemeClr val="bg1"/>
              </a:solidFill>
            </a:endParaRPr>
          </a:p>
        </p:txBody>
      </p:sp>
      <p:sp>
        <p:nvSpPr>
          <p:cNvPr id="13" name="TextBox 12"/>
          <p:cNvSpPr txBox="1"/>
          <p:nvPr/>
        </p:nvSpPr>
        <p:spPr>
          <a:xfrm>
            <a:off x="599925" y="2668714"/>
            <a:ext cx="4855335" cy="461665"/>
          </a:xfrm>
          <a:prstGeom prst="rect">
            <a:avLst/>
          </a:prstGeom>
          <a:noFill/>
        </p:spPr>
        <p:txBody>
          <a:bodyPr wrap="square" rtlCol="0">
            <a:spAutoFit/>
          </a:bodyPr>
          <a:lstStyle/>
          <a:p>
            <a:r>
              <a:rPr lang="en-GB" sz="2400" b="1" i="1" dirty="0" smtClean="0">
                <a:solidFill>
                  <a:srgbClr val="00B0F0"/>
                </a:solidFill>
              </a:rPr>
              <a:t>Importance of wild animals.</a:t>
            </a:r>
            <a:endParaRPr lang="en-GB" sz="2400" b="1" i="1" dirty="0">
              <a:solidFill>
                <a:srgbClr val="00B0F0"/>
              </a:solidFill>
            </a:endParaRPr>
          </a:p>
        </p:txBody>
      </p:sp>
      <p:sp>
        <p:nvSpPr>
          <p:cNvPr id="14" name="TextBox 13"/>
          <p:cNvSpPr txBox="1"/>
          <p:nvPr/>
        </p:nvSpPr>
        <p:spPr>
          <a:xfrm>
            <a:off x="680402" y="3128785"/>
            <a:ext cx="5374783" cy="1200329"/>
          </a:xfrm>
          <a:prstGeom prst="rect">
            <a:avLst/>
          </a:prstGeom>
          <a:noFill/>
        </p:spPr>
        <p:txBody>
          <a:bodyPr wrap="square" rtlCol="0">
            <a:spAutoFit/>
          </a:bodyPr>
          <a:lstStyle/>
          <a:p>
            <a:r>
              <a:rPr lang="en-GB" dirty="0" smtClean="0"/>
              <a:t>Wild animals are useful to us.</a:t>
            </a:r>
          </a:p>
          <a:p>
            <a:r>
              <a:rPr lang="en-GB" dirty="0" smtClean="0"/>
              <a:t>They are an attraction for tourists.</a:t>
            </a:r>
          </a:p>
          <a:p>
            <a:r>
              <a:rPr lang="en-GB" dirty="0" smtClean="0"/>
              <a:t>They earn us money when tourists visit our country to see them.</a:t>
            </a:r>
            <a:endParaRPr lang="en-GB" dirty="0"/>
          </a:p>
        </p:txBody>
      </p:sp>
      <p:sp>
        <p:nvSpPr>
          <p:cNvPr id="15" name="TextBox 14"/>
          <p:cNvSpPr txBox="1"/>
          <p:nvPr/>
        </p:nvSpPr>
        <p:spPr>
          <a:xfrm>
            <a:off x="850006" y="4800953"/>
            <a:ext cx="5245994" cy="646331"/>
          </a:xfrm>
          <a:prstGeom prst="rect">
            <a:avLst/>
          </a:prstGeom>
          <a:noFill/>
        </p:spPr>
        <p:txBody>
          <a:bodyPr wrap="square" rtlCol="0">
            <a:spAutoFit/>
          </a:bodyPr>
          <a:lstStyle/>
          <a:p>
            <a:r>
              <a:rPr lang="en-GB" dirty="0" smtClean="0"/>
              <a:t>Some wild animals are distractive. They destroy our crops and kill our domestic animals.</a:t>
            </a:r>
            <a:endParaRPr lang="en-GB" dirty="0"/>
          </a:p>
        </p:txBody>
      </p:sp>
      <p:pic>
        <p:nvPicPr>
          <p:cNvPr id="16" name="Picture 15"/>
          <p:cNvPicPr>
            <a:picLocks noChangeAspect="1"/>
          </p:cNvPicPr>
          <p:nvPr/>
        </p:nvPicPr>
        <p:blipFill rotWithShape="1">
          <a:blip r:embed="rId3">
            <a:extLst>
              <a:ext uri="{28A0092B-C50C-407E-A947-70E740481C1C}">
                <a14:useLocalDpi xmlns:a14="http://schemas.microsoft.com/office/drawing/2010/main" val="0"/>
              </a:ext>
            </a:extLst>
          </a:blip>
          <a:srcRect b="6715"/>
          <a:stretch/>
        </p:blipFill>
        <p:spPr>
          <a:xfrm>
            <a:off x="6759231" y="2851756"/>
            <a:ext cx="4818876" cy="1849033"/>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59231" y="4878086"/>
            <a:ext cx="4818876" cy="1835898"/>
          </a:xfrm>
          <a:prstGeom prst="rect">
            <a:avLst/>
          </a:prstGeom>
        </p:spPr>
      </p:pic>
      <p:sp>
        <p:nvSpPr>
          <p:cNvPr id="19" name="Rectangle 18"/>
          <p:cNvSpPr/>
          <p:nvPr/>
        </p:nvSpPr>
        <p:spPr>
          <a:xfrm>
            <a:off x="8131363" y="2081370"/>
            <a:ext cx="3851919" cy="400110"/>
          </a:xfrm>
          <a:prstGeom prst="rect">
            <a:avLst/>
          </a:prstGeom>
        </p:spPr>
        <p:style>
          <a:lnRef idx="0">
            <a:schemeClr val="accent5"/>
          </a:lnRef>
          <a:fillRef idx="3">
            <a:schemeClr val="accent5"/>
          </a:fillRef>
          <a:effectRef idx="3">
            <a:schemeClr val="accent5"/>
          </a:effectRef>
          <a:fontRef idx="minor">
            <a:schemeClr val="lt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000" b="1" dirty="0" smtClean="0">
                <a:ln w="11430"/>
                <a:solidFill>
                  <a:srgbClr val="FFFF00"/>
                </a:solidFill>
                <a:effectLst>
                  <a:outerShdw blurRad="50800" dist="39000" dir="5460000" algn="tl">
                    <a:srgbClr val="000000">
                      <a:alpha val="38000"/>
                    </a:srgbClr>
                  </a:outerShdw>
                </a:effectLst>
                <a:latin typeface="Book Antiqua" pitchFamily="18" charset="0"/>
              </a:rPr>
              <a:t>Developed by Charles Juma</a:t>
            </a:r>
            <a:endParaRPr lang="en-US" sz="2000" b="1" dirty="0">
              <a:ln w="11430"/>
              <a:solidFill>
                <a:srgbClr val="FFFF00"/>
              </a:solidFill>
              <a:effectLst>
                <a:outerShdw blurRad="50800" dist="39000" dir="5460000" algn="tl">
                  <a:srgbClr val="000000">
                    <a:alpha val="38000"/>
                  </a:srgbClr>
                </a:outerShdw>
              </a:effectLst>
              <a:latin typeface="Book Antiqua" pitchFamily="18" charset="0"/>
            </a:endParaRPr>
          </a:p>
        </p:txBody>
      </p:sp>
    </p:spTree>
    <p:extLst>
      <p:ext uri="{BB962C8B-B14F-4D97-AF65-F5344CB8AC3E}">
        <p14:creationId xmlns:p14="http://schemas.microsoft.com/office/powerpoint/2010/main" val="2780543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fill="hold"/>
                                        <p:tgtEl>
                                          <p:spTgt spid="16"/>
                                        </p:tgtEl>
                                        <p:attrNameLst>
                                          <p:attrName>ppt_x</p:attrName>
                                        </p:attrNameLst>
                                      </p:cBhvr>
                                      <p:tavLst>
                                        <p:tav tm="0">
                                          <p:val>
                                            <p:strVal val="#ppt_x"/>
                                          </p:val>
                                        </p:tav>
                                        <p:tav tm="100000">
                                          <p:val>
                                            <p:strVal val="#ppt_x"/>
                                          </p:val>
                                        </p:tav>
                                      </p:tavLst>
                                    </p:anim>
                                    <p:anim calcmode="lin" valueType="num">
                                      <p:cBhvr additive="base">
                                        <p:cTn id="47" dur="500" fill="hold"/>
                                        <p:tgtEl>
                                          <p:spTgt spid="16"/>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500" fill="hold"/>
                                        <p:tgtEl>
                                          <p:spTgt spid="17"/>
                                        </p:tgtEl>
                                        <p:attrNameLst>
                                          <p:attrName>ppt_x</p:attrName>
                                        </p:attrNameLst>
                                      </p:cBhvr>
                                      <p:tavLst>
                                        <p:tav tm="0">
                                          <p:val>
                                            <p:strVal val="#ppt_x"/>
                                          </p:val>
                                        </p:tav>
                                        <p:tav tm="100000">
                                          <p:val>
                                            <p:strVal val="#ppt_x"/>
                                          </p:val>
                                        </p:tav>
                                      </p:tavLst>
                                    </p:anim>
                                    <p:anim calcmode="lin" valueType="num">
                                      <p:cBhvr additive="base">
                                        <p:cTn id="5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3" grpId="0"/>
      <p:bldP spid="14"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C0C5CA"/>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ounded Rectangle 4"/>
          <p:cNvSpPr/>
          <p:nvPr/>
        </p:nvSpPr>
        <p:spPr>
          <a:xfrm>
            <a:off x="1996225" y="296214"/>
            <a:ext cx="9710671" cy="888642"/>
          </a:xfrm>
          <a:prstGeom prst="roundRect">
            <a:avLst/>
          </a:prstGeom>
          <a:solidFill>
            <a:srgbClr val="0E3A04"/>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156" y="115910"/>
            <a:ext cx="2136867" cy="168377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7" name="Oval 6"/>
          <p:cNvSpPr/>
          <p:nvPr/>
        </p:nvSpPr>
        <p:spPr>
          <a:xfrm>
            <a:off x="2028884" y="957796"/>
            <a:ext cx="1202295" cy="957796"/>
          </a:xfrm>
          <a:prstGeom prst="ellipse">
            <a:avLst/>
          </a:prstGeom>
          <a:solidFill>
            <a:schemeClr val="accent2"/>
          </a:solidFill>
          <a:ln w="38100">
            <a:solidFill>
              <a:schemeClr val="tx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2372454" y="871990"/>
            <a:ext cx="515154" cy="1107996"/>
          </a:xfrm>
          <a:prstGeom prst="rect">
            <a:avLst/>
          </a:prstGeom>
          <a:noFill/>
        </p:spPr>
        <p:txBody>
          <a:bodyPr wrap="square" rtlCol="0">
            <a:spAutoFit/>
          </a:bodyPr>
          <a:lstStyle/>
          <a:p>
            <a:r>
              <a:rPr lang="en-GB" sz="6600" b="1" dirty="0" smtClean="0">
                <a:solidFill>
                  <a:schemeClr val="bg1"/>
                </a:solidFill>
              </a:rPr>
              <a:t>1</a:t>
            </a:r>
            <a:endParaRPr lang="en-GB" sz="6600" b="1" dirty="0">
              <a:solidFill>
                <a:schemeClr val="bg1"/>
              </a:solidFill>
            </a:endParaRPr>
          </a:p>
        </p:txBody>
      </p:sp>
      <p:grpSp>
        <p:nvGrpSpPr>
          <p:cNvPr id="9" name="Group 8"/>
          <p:cNvGrpSpPr/>
          <p:nvPr/>
        </p:nvGrpSpPr>
        <p:grpSpPr>
          <a:xfrm>
            <a:off x="978794" y="2065792"/>
            <a:ext cx="11213206" cy="502276"/>
            <a:chOff x="978794" y="2065792"/>
            <a:chExt cx="11213206" cy="502276"/>
          </a:xfrm>
        </p:grpSpPr>
        <p:sp>
          <p:nvSpPr>
            <p:cNvPr id="10" name="Rounded Rectangle 9"/>
            <p:cNvSpPr/>
            <p:nvPr/>
          </p:nvSpPr>
          <p:spPr>
            <a:xfrm>
              <a:off x="981535" y="2065792"/>
              <a:ext cx="5148810" cy="463640"/>
            </a:xfrm>
            <a:prstGeom prst="roundRect">
              <a:avLst/>
            </a:prstGeom>
            <a:solidFill>
              <a:srgbClr val="F3540D"/>
            </a:solidFill>
            <a:ln>
              <a:solidFill>
                <a:srgbClr val="F354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                                             </a:t>
              </a:r>
              <a:endParaRPr lang="en-GB" dirty="0"/>
            </a:p>
          </p:txBody>
        </p:sp>
        <p:cxnSp>
          <p:nvCxnSpPr>
            <p:cNvPr id="11" name="Straight Connector 10"/>
            <p:cNvCxnSpPr/>
            <p:nvPr/>
          </p:nvCxnSpPr>
          <p:spPr>
            <a:xfrm>
              <a:off x="978794" y="2529432"/>
              <a:ext cx="11213206" cy="38636"/>
            </a:xfrm>
            <a:prstGeom prst="line">
              <a:avLst/>
            </a:prstGeom>
            <a:ln w="57150">
              <a:solidFill>
                <a:srgbClr val="F3540D"/>
              </a:solidFill>
            </a:ln>
          </p:spPr>
          <p:style>
            <a:lnRef idx="1">
              <a:schemeClr val="accent1"/>
            </a:lnRef>
            <a:fillRef idx="0">
              <a:schemeClr val="accent1"/>
            </a:fillRef>
            <a:effectRef idx="0">
              <a:schemeClr val="accent1"/>
            </a:effectRef>
            <a:fontRef idx="minor">
              <a:schemeClr val="tx1"/>
            </a:fontRef>
          </p:style>
        </p:cxnSp>
      </p:grpSp>
      <p:sp>
        <p:nvSpPr>
          <p:cNvPr id="12" name="Rounded Rectangle 11"/>
          <p:cNvSpPr/>
          <p:nvPr/>
        </p:nvSpPr>
        <p:spPr>
          <a:xfrm>
            <a:off x="145960" y="2674459"/>
            <a:ext cx="11900079" cy="411984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3027593" y="360288"/>
            <a:ext cx="8955689" cy="769441"/>
          </a:xfrm>
          <a:prstGeom prst="rect">
            <a:avLst/>
          </a:prstGeom>
          <a:noFill/>
        </p:spPr>
        <p:txBody>
          <a:bodyPr wrap="square" rtlCol="0">
            <a:spAutoFit/>
          </a:bodyPr>
          <a:lstStyle/>
          <a:p>
            <a:r>
              <a:rPr lang="en-GB" sz="4400" b="1" dirty="0" smtClean="0">
                <a:solidFill>
                  <a:schemeClr val="bg1"/>
                </a:solidFill>
              </a:rPr>
              <a:t>CONSERVING OUR ENVIRONMENT</a:t>
            </a:r>
            <a:endParaRPr lang="en-GB" sz="4400" b="1" dirty="0">
              <a:solidFill>
                <a:schemeClr val="bg1"/>
              </a:solidFill>
            </a:endParaRPr>
          </a:p>
        </p:txBody>
      </p:sp>
      <p:sp>
        <p:nvSpPr>
          <p:cNvPr id="14" name="TextBox 13"/>
          <p:cNvSpPr txBox="1"/>
          <p:nvPr/>
        </p:nvSpPr>
        <p:spPr>
          <a:xfrm>
            <a:off x="1223494" y="1989038"/>
            <a:ext cx="4906851" cy="584775"/>
          </a:xfrm>
          <a:prstGeom prst="rect">
            <a:avLst/>
          </a:prstGeom>
          <a:noFill/>
        </p:spPr>
        <p:txBody>
          <a:bodyPr wrap="square" rtlCol="0">
            <a:spAutoFit/>
          </a:bodyPr>
          <a:lstStyle/>
          <a:p>
            <a:r>
              <a:rPr lang="en-GB" sz="3200" b="1" dirty="0" smtClean="0">
                <a:solidFill>
                  <a:schemeClr val="bg1"/>
                </a:solidFill>
              </a:rPr>
              <a:t>Controlling wild animals </a:t>
            </a:r>
            <a:endParaRPr lang="en-GB" sz="3200" b="1" dirty="0">
              <a:solidFill>
                <a:schemeClr val="bg1"/>
              </a:solidFill>
            </a:endParaRPr>
          </a:p>
        </p:txBody>
      </p:sp>
      <p:sp>
        <p:nvSpPr>
          <p:cNvPr id="15" name="TextBox 14"/>
          <p:cNvSpPr txBox="1"/>
          <p:nvPr/>
        </p:nvSpPr>
        <p:spPr>
          <a:xfrm>
            <a:off x="547156" y="2847322"/>
            <a:ext cx="5808372" cy="461665"/>
          </a:xfrm>
          <a:prstGeom prst="rect">
            <a:avLst/>
          </a:prstGeom>
          <a:noFill/>
        </p:spPr>
        <p:txBody>
          <a:bodyPr wrap="square" rtlCol="0">
            <a:spAutoFit/>
          </a:bodyPr>
          <a:lstStyle/>
          <a:p>
            <a:r>
              <a:rPr lang="en-GB" sz="2400" b="1" i="1" dirty="0" smtClean="0">
                <a:solidFill>
                  <a:srgbClr val="00B0F0"/>
                </a:solidFill>
              </a:rPr>
              <a:t>Use of sound</a:t>
            </a:r>
            <a:endParaRPr lang="en-GB" sz="2400" b="1" i="1" dirty="0">
              <a:solidFill>
                <a:srgbClr val="00B0F0"/>
              </a:solidFill>
            </a:endParaRPr>
          </a:p>
        </p:txBody>
      </p:sp>
      <p:sp>
        <p:nvSpPr>
          <p:cNvPr id="16" name="TextBox 15"/>
          <p:cNvSpPr txBox="1"/>
          <p:nvPr/>
        </p:nvSpPr>
        <p:spPr>
          <a:xfrm>
            <a:off x="547156" y="4694894"/>
            <a:ext cx="2691685" cy="461665"/>
          </a:xfrm>
          <a:prstGeom prst="rect">
            <a:avLst/>
          </a:prstGeom>
          <a:noFill/>
        </p:spPr>
        <p:txBody>
          <a:bodyPr wrap="square" rtlCol="0">
            <a:spAutoFit/>
          </a:bodyPr>
          <a:lstStyle/>
          <a:p>
            <a:r>
              <a:rPr lang="en-GB" sz="2400" b="1" i="1" dirty="0" smtClean="0">
                <a:solidFill>
                  <a:srgbClr val="00B0F0"/>
                </a:solidFill>
              </a:rPr>
              <a:t>Use of smell</a:t>
            </a:r>
            <a:endParaRPr lang="en-GB" sz="2400" b="1" i="1" dirty="0">
              <a:solidFill>
                <a:srgbClr val="00B0F0"/>
              </a:solidFill>
            </a:endParaRPr>
          </a:p>
        </p:txBody>
      </p:sp>
      <p:pic>
        <p:nvPicPr>
          <p:cNvPr id="17" name="Picture 16"/>
          <p:cNvPicPr>
            <a:picLocks noChangeAspect="1"/>
          </p:cNvPicPr>
          <p:nvPr/>
        </p:nvPicPr>
        <p:blipFill rotWithShape="1">
          <a:blip r:embed="rId3" cstate="print">
            <a:extLst>
              <a:ext uri="{28A0092B-C50C-407E-A947-70E740481C1C}">
                <a14:useLocalDpi xmlns:a14="http://schemas.microsoft.com/office/drawing/2010/main" val="0"/>
              </a:ext>
            </a:extLst>
          </a:blip>
          <a:srcRect l="6933" r="9866" b="29412"/>
          <a:stretch/>
        </p:blipFill>
        <p:spPr>
          <a:xfrm>
            <a:off x="7212168" y="3235560"/>
            <a:ext cx="4018209" cy="135998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12168" y="5238343"/>
            <a:ext cx="4018209" cy="142311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9" name="Pictur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17863" y="4182860"/>
            <a:ext cx="766295" cy="412063"/>
          </a:xfrm>
          <a:prstGeom prst="rect">
            <a:avLst/>
          </a:prstGeom>
        </p:spPr>
      </p:pic>
      <p:sp>
        <p:nvSpPr>
          <p:cNvPr id="20" name="TextBox 19"/>
          <p:cNvSpPr txBox="1"/>
          <p:nvPr/>
        </p:nvSpPr>
        <p:spPr>
          <a:xfrm>
            <a:off x="931571" y="3377112"/>
            <a:ext cx="5464935" cy="923330"/>
          </a:xfrm>
          <a:prstGeom prst="rect">
            <a:avLst/>
          </a:prstGeom>
          <a:noFill/>
        </p:spPr>
        <p:txBody>
          <a:bodyPr wrap="square" rtlCol="0">
            <a:spAutoFit/>
          </a:bodyPr>
          <a:lstStyle/>
          <a:p>
            <a:r>
              <a:rPr lang="en-GB" dirty="0" smtClean="0"/>
              <a:t>Some animals are often scared by the sound of people talking or shouting. Some people use a radio to scare away wild animals. </a:t>
            </a:r>
            <a:endParaRPr lang="en-GB" dirty="0"/>
          </a:p>
        </p:txBody>
      </p:sp>
      <p:sp>
        <p:nvSpPr>
          <p:cNvPr id="21" name="TextBox 20"/>
          <p:cNvSpPr txBox="1"/>
          <p:nvPr/>
        </p:nvSpPr>
        <p:spPr>
          <a:xfrm>
            <a:off x="978794" y="5162955"/>
            <a:ext cx="5417712" cy="1200329"/>
          </a:xfrm>
          <a:prstGeom prst="rect">
            <a:avLst/>
          </a:prstGeom>
          <a:noFill/>
        </p:spPr>
        <p:txBody>
          <a:bodyPr wrap="square" rtlCol="0">
            <a:spAutoFit/>
          </a:bodyPr>
          <a:lstStyle/>
          <a:p>
            <a:r>
              <a:rPr lang="en-GB" dirty="0" smtClean="0"/>
              <a:t>Some animals are scared by the smell of certain animals.</a:t>
            </a:r>
          </a:p>
          <a:p>
            <a:r>
              <a:rPr lang="en-GB" dirty="0" smtClean="0"/>
              <a:t>The smell of burning rugs may be used to scare away wild animals.</a:t>
            </a:r>
            <a:endParaRPr lang="en-GB" dirty="0"/>
          </a:p>
        </p:txBody>
      </p:sp>
      <p:sp>
        <p:nvSpPr>
          <p:cNvPr id="23" name="Rectangle 22"/>
          <p:cNvSpPr/>
          <p:nvPr/>
        </p:nvSpPr>
        <p:spPr>
          <a:xfrm>
            <a:off x="8131363" y="2081370"/>
            <a:ext cx="3851919" cy="400110"/>
          </a:xfrm>
          <a:prstGeom prst="rect">
            <a:avLst/>
          </a:prstGeom>
        </p:spPr>
        <p:style>
          <a:lnRef idx="0">
            <a:schemeClr val="accent5"/>
          </a:lnRef>
          <a:fillRef idx="3">
            <a:schemeClr val="accent5"/>
          </a:fillRef>
          <a:effectRef idx="3">
            <a:schemeClr val="accent5"/>
          </a:effectRef>
          <a:fontRef idx="minor">
            <a:schemeClr val="lt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000" b="1" dirty="0" smtClean="0">
                <a:ln w="11430"/>
                <a:solidFill>
                  <a:srgbClr val="FFFF00"/>
                </a:solidFill>
                <a:effectLst>
                  <a:outerShdw blurRad="50800" dist="39000" dir="5460000" algn="tl">
                    <a:srgbClr val="000000">
                      <a:alpha val="38000"/>
                    </a:srgbClr>
                  </a:outerShdw>
                </a:effectLst>
                <a:latin typeface="Book Antiqua" pitchFamily="18" charset="0"/>
              </a:rPr>
              <a:t>Developed by Charles Juma</a:t>
            </a:r>
            <a:endParaRPr lang="en-US" sz="2000" b="1" dirty="0">
              <a:ln w="11430"/>
              <a:solidFill>
                <a:srgbClr val="FFFF00"/>
              </a:solidFill>
              <a:effectLst>
                <a:outerShdw blurRad="50800" dist="39000" dir="5460000" algn="tl">
                  <a:srgbClr val="000000">
                    <a:alpha val="38000"/>
                  </a:srgbClr>
                </a:outerShdw>
              </a:effectLst>
              <a:latin typeface="Book Antiqua" pitchFamily="18" charset="0"/>
            </a:endParaRPr>
          </a:p>
        </p:txBody>
      </p:sp>
    </p:spTree>
    <p:extLst>
      <p:ext uri="{BB962C8B-B14F-4D97-AF65-F5344CB8AC3E}">
        <p14:creationId xmlns:p14="http://schemas.microsoft.com/office/powerpoint/2010/main" val="3295196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righ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1000"/>
                                        <p:tgtEl>
                                          <p:spTgt spid="18"/>
                                        </p:tgtEl>
                                      </p:cBhvr>
                                    </p:animEffect>
                                    <p:anim calcmode="lin" valueType="num">
                                      <p:cBhvr>
                                        <p:cTn id="50" dur="1000" fill="hold"/>
                                        <p:tgtEl>
                                          <p:spTgt spid="18"/>
                                        </p:tgtEl>
                                        <p:attrNameLst>
                                          <p:attrName>ppt_x</p:attrName>
                                        </p:attrNameLst>
                                      </p:cBhvr>
                                      <p:tavLst>
                                        <p:tav tm="0">
                                          <p:val>
                                            <p:strVal val="#ppt_x"/>
                                          </p:val>
                                        </p:tav>
                                        <p:tav tm="100000">
                                          <p:val>
                                            <p:strVal val="#ppt_x"/>
                                          </p:val>
                                        </p:tav>
                                      </p:tavLst>
                                    </p:anim>
                                    <p:anim calcmode="lin" valueType="num">
                                      <p:cBhvr>
                                        <p:cTn id="51" dur="1000" fill="hold"/>
                                        <p:tgtEl>
                                          <p:spTgt spid="18"/>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1000"/>
                                        <p:tgtEl>
                                          <p:spTgt spid="16"/>
                                        </p:tgtEl>
                                      </p:cBhvr>
                                    </p:animEffect>
                                    <p:anim calcmode="lin" valueType="num">
                                      <p:cBhvr>
                                        <p:cTn id="55" dur="1000" fill="hold"/>
                                        <p:tgtEl>
                                          <p:spTgt spid="16"/>
                                        </p:tgtEl>
                                        <p:attrNameLst>
                                          <p:attrName>ppt_x</p:attrName>
                                        </p:attrNameLst>
                                      </p:cBhvr>
                                      <p:tavLst>
                                        <p:tav tm="0">
                                          <p:val>
                                            <p:strVal val="#ppt_x"/>
                                          </p:val>
                                        </p:tav>
                                        <p:tav tm="100000">
                                          <p:val>
                                            <p:strVal val="#ppt_x"/>
                                          </p:val>
                                        </p:tav>
                                      </p:tavLst>
                                    </p:anim>
                                    <p:anim calcmode="lin" valueType="num">
                                      <p:cBhvr>
                                        <p:cTn id="56" dur="1000" fill="hold"/>
                                        <p:tgtEl>
                                          <p:spTgt spid="16"/>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1000"/>
                                        <p:tgtEl>
                                          <p:spTgt spid="21"/>
                                        </p:tgtEl>
                                      </p:cBhvr>
                                    </p:animEffect>
                                    <p:anim calcmode="lin" valueType="num">
                                      <p:cBhvr>
                                        <p:cTn id="60" dur="1000" fill="hold"/>
                                        <p:tgtEl>
                                          <p:spTgt spid="21"/>
                                        </p:tgtEl>
                                        <p:attrNameLst>
                                          <p:attrName>ppt_x</p:attrName>
                                        </p:attrNameLst>
                                      </p:cBhvr>
                                      <p:tavLst>
                                        <p:tav tm="0">
                                          <p:val>
                                            <p:strVal val="#ppt_x"/>
                                          </p:val>
                                        </p:tav>
                                        <p:tav tm="100000">
                                          <p:val>
                                            <p:strVal val="#ppt_x"/>
                                          </p:val>
                                        </p:tav>
                                      </p:tavLst>
                                    </p:anim>
                                    <p:anim calcmode="lin" valueType="num">
                                      <p:cBhvr>
                                        <p:cTn id="6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5" grpId="0"/>
      <p:bldP spid="16" grpId="0"/>
      <p:bldP spid="20"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C0C5CA"/>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ounded Rectangle 2"/>
          <p:cNvSpPr/>
          <p:nvPr/>
        </p:nvSpPr>
        <p:spPr>
          <a:xfrm>
            <a:off x="1996225" y="296214"/>
            <a:ext cx="9710671" cy="888642"/>
          </a:xfrm>
          <a:prstGeom prst="roundRect">
            <a:avLst/>
          </a:prstGeom>
          <a:solidFill>
            <a:srgbClr val="0E3A04"/>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156" y="115910"/>
            <a:ext cx="2136867" cy="168377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 name="Oval 4"/>
          <p:cNvSpPr/>
          <p:nvPr/>
        </p:nvSpPr>
        <p:spPr>
          <a:xfrm>
            <a:off x="2028884" y="957796"/>
            <a:ext cx="1202295" cy="957796"/>
          </a:xfrm>
          <a:prstGeom prst="ellipse">
            <a:avLst/>
          </a:prstGeom>
          <a:solidFill>
            <a:schemeClr val="accent2"/>
          </a:solidFill>
          <a:ln w="38100">
            <a:solidFill>
              <a:schemeClr val="tx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2372454" y="871990"/>
            <a:ext cx="515154" cy="1107996"/>
          </a:xfrm>
          <a:prstGeom prst="rect">
            <a:avLst/>
          </a:prstGeom>
          <a:noFill/>
        </p:spPr>
        <p:txBody>
          <a:bodyPr wrap="square" rtlCol="0">
            <a:spAutoFit/>
          </a:bodyPr>
          <a:lstStyle/>
          <a:p>
            <a:r>
              <a:rPr lang="en-GB" sz="6600" b="1" dirty="0" smtClean="0">
                <a:solidFill>
                  <a:schemeClr val="bg1"/>
                </a:solidFill>
              </a:rPr>
              <a:t>1</a:t>
            </a:r>
            <a:endParaRPr lang="en-GB" sz="6600" b="1" dirty="0">
              <a:solidFill>
                <a:schemeClr val="bg1"/>
              </a:solidFill>
            </a:endParaRPr>
          </a:p>
        </p:txBody>
      </p:sp>
      <p:grpSp>
        <p:nvGrpSpPr>
          <p:cNvPr id="7" name="Group 6"/>
          <p:cNvGrpSpPr/>
          <p:nvPr/>
        </p:nvGrpSpPr>
        <p:grpSpPr>
          <a:xfrm>
            <a:off x="978794" y="2065792"/>
            <a:ext cx="11213206" cy="502276"/>
            <a:chOff x="978794" y="2065792"/>
            <a:chExt cx="11213206" cy="502276"/>
          </a:xfrm>
        </p:grpSpPr>
        <p:sp>
          <p:nvSpPr>
            <p:cNvPr id="8" name="Rounded Rectangle 7"/>
            <p:cNvSpPr/>
            <p:nvPr/>
          </p:nvSpPr>
          <p:spPr>
            <a:xfrm>
              <a:off x="981535" y="2065792"/>
              <a:ext cx="5148810" cy="463640"/>
            </a:xfrm>
            <a:prstGeom prst="roundRect">
              <a:avLst/>
            </a:prstGeom>
            <a:solidFill>
              <a:srgbClr val="F3540D"/>
            </a:solidFill>
            <a:ln>
              <a:solidFill>
                <a:srgbClr val="F354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                                             </a:t>
              </a:r>
              <a:endParaRPr lang="en-GB" dirty="0"/>
            </a:p>
          </p:txBody>
        </p:sp>
        <p:cxnSp>
          <p:nvCxnSpPr>
            <p:cNvPr id="9" name="Straight Connector 8"/>
            <p:cNvCxnSpPr/>
            <p:nvPr/>
          </p:nvCxnSpPr>
          <p:spPr>
            <a:xfrm>
              <a:off x="978794" y="2529432"/>
              <a:ext cx="11213206" cy="38636"/>
            </a:xfrm>
            <a:prstGeom prst="line">
              <a:avLst/>
            </a:prstGeom>
            <a:ln w="57150">
              <a:solidFill>
                <a:srgbClr val="F3540D"/>
              </a:solidFill>
            </a:ln>
          </p:spPr>
          <p:style>
            <a:lnRef idx="1">
              <a:schemeClr val="accent1"/>
            </a:lnRef>
            <a:fillRef idx="0">
              <a:schemeClr val="accent1"/>
            </a:fillRef>
            <a:effectRef idx="0">
              <a:schemeClr val="accent1"/>
            </a:effectRef>
            <a:fontRef idx="minor">
              <a:schemeClr val="tx1"/>
            </a:fontRef>
          </p:style>
        </p:cxnSp>
      </p:grpSp>
      <p:sp>
        <p:nvSpPr>
          <p:cNvPr id="10" name="Rounded Rectangle 9"/>
          <p:cNvSpPr/>
          <p:nvPr/>
        </p:nvSpPr>
        <p:spPr>
          <a:xfrm>
            <a:off x="145960" y="2674459"/>
            <a:ext cx="11900079" cy="411984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3027593" y="360288"/>
            <a:ext cx="8955689" cy="769441"/>
          </a:xfrm>
          <a:prstGeom prst="rect">
            <a:avLst/>
          </a:prstGeom>
          <a:noFill/>
        </p:spPr>
        <p:txBody>
          <a:bodyPr wrap="square" rtlCol="0">
            <a:spAutoFit/>
          </a:bodyPr>
          <a:lstStyle/>
          <a:p>
            <a:r>
              <a:rPr lang="en-GB" sz="4400" b="1" dirty="0" smtClean="0">
                <a:solidFill>
                  <a:schemeClr val="bg1"/>
                </a:solidFill>
              </a:rPr>
              <a:t>CONSERVING OUR ENVIRONMENT</a:t>
            </a:r>
            <a:endParaRPr lang="en-GB" sz="4400" b="1" dirty="0">
              <a:solidFill>
                <a:schemeClr val="bg1"/>
              </a:solidFill>
            </a:endParaRPr>
          </a:p>
        </p:txBody>
      </p:sp>
      <p:sp>
        <p:nvSpPr>
          <p:cNvPr id="12" name="TextBox 11"/>
          <p:cNvSpPr txBox="1"/>
          <p:nvPr/>
        </p:nvSpPr>
        <p:spPr>
          <a:xfrm>
            <a:off x="1223494" y="1989038"/>
            <a:ext cx="4906851" cy="584775"/>
          </a:xfrm>
          <a:prstGeom prst="rect">
            <a:avLst/>
          </a:prstGeom>
          <a:noFill/>
        </p:spPr>
        <p:txBody>
          <a:bodyPr wrap="square" rtlCol="0">
            <a:spAutoFit/>
          </a:bodyPr>
          <a:lstStyle/>
          <a:p>
            <a:r>
              <a:rPr lang="en-GB" sz="3200" b="1" dirty="0" smtClean="0">
                <a:solidFill>
                  <a:schemeClr val="bg1"/>
                </a:solidFill>
              </a:rPr>
              <a:t>Controlling wild animals </a:t>
            </a:r>
            <a:endParaRPr lang="en-GB" sz="3200" b="1" dirty="0">
              <a:solidFill>
                <a:schemeClr val="bg1"/>
              </a:solidFill>
            </a:endParaRPr>
          </a:p>
        </p:txBody>
      </p:sp>
      <p:sp>
        <p:nvSpPr>
          <p:cNvPr id="13" name="TextBox 12"/>
          <p:cNvSpPr txBox="1"/>
          <p:nvPr/>
        </p:nvSpPr>
        <p:spPr>
          <a:xfrm>
            <a:off x="850006" y="2846231"/>
            <a:ext cx="4778062" cy="461665"/>
          </a:xfrm>
          <a:prstGeom prst="rect">
            <a:avLst/>
          </a:prstGeom>
          <a:noFill/>
        </p:spPr>
        <p:txBody>
          <a:bodyPr wrap="square" rtlCol="0">
            <a:spAutoFit/>
          </a:bodyPr>
          <a:lstStyle/>
          <a:p>
            <a:r>
              <a:rPr lang="en-GB" sz="2400" b="1" i="1" dirty="0" smtClean="0">
                <a:solidFill>
                  <a:srgbClr val="00B0F0"/>
                </a:solidFill>
              </a:rPr>
              <a:t>Some wild animals are distractive.</a:t>
            </a:r>
            <a:endParaRPr lang="en-GB" sz="2400" b="1" i="1" dirty="0">
              <a:solidFill>
                <a:srgbClr val="00B0F0"/>
              </a:solidFill>
            </a:endParaRP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693" y="5174153"/>
            <a:ext cx="2422915" cy="1356832"/>
          </a:xfrm>
          <a:prstGeom prst="rect">
            <a:avLst/>
          </a:prstGeom>
        </p:spPr>
      </p:pic>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27593" y="5174153"/>
            <a:ext cx="2600475" cy="1349124"/>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5999" y="3497616"/>
            <a:ext cx="2465906" cy="2882093"/>
          </a:xfrm>
          <a:prstGeom prst="rect">
            <a:avLst/>
          </a:prstGeom>
        </p:spPr>
      </p:pic>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36546" y="4569406"/>
            <a:ext cx="2541561" cy="1806626"/>
          </a:xfrm>
          <a:prstGeom prst="rect">
            <a:avLst/>
          </a:prstGeom>
        </p:spPr>
      </p:pic>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0006" y="3497616"/>
            <a:ext cx="4417454" cy="1486816"/>
          </a:xfrm>
          <a:prstGeom prst="rect">
            <a:avLst/>
          </a:prstGeom>
        </p:spPr>
      </p:pic>
      <p:sp>
        <p:nvSpPr>
          <p:cNvPr id="20" name="Rectangle 19"/>
          <p:cNvSpPr/>
          <p:nvPr/>
        </p:nvSpPr>
        <p:spPr>
          <a:xfrm>
            <a:off x="8131363" y="2081370"/>
            <a:ext cx="3851919" cy="400110"/>
          </a:xfrm>
          <a:prstGeom prst="rect">
            <a:avLst/>
          </a:prstGeom>
        </p:spPr>
        <p:style>
          <a:lnRef idx="0">
            <a:schemeClr val="accent5"/>
          </a:lnRef>
          <a:fillRef idx="3">
            <a:schemeClr val="accent5"/>
          </a:fillRef>
          <a:effectRef idx="3">
            <a:schemeClr val="accent5"/>
          </a:effectRef>
          <a:fontRef idx="minor">
            <a:schemeClr val="lt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000" b="1" dirty="0" smtClean="0">
                <a:ln w="11430"/>
                <a:solidFill>
                  <a:srgbClr val="FFFF00"/>
                </a:solidFill>
                <a:effectLst>
                  <a:outerShdw blurRad="50800" dist="39000" dir="5460000" algn="tl">
                    <a:srgbClr val="000000">
                      <a:alpha val="38000"/>
                    </a:srgbClr>
                  </a:outerShdw>
                </a:effectLst>
                <a:latin typeface="Book Antiqua" pitchFamily="18" charset="0"/>
              </a:rPr>
              <a:t>Developed by Charles Juma</a:t>
            </a:r>
            <a:endParaRPr lang="en-US" sz="2000" b="1" dirty="0">
              <a:ln w="11430"/>
              <a:solidFill>
                <a:srgbClr val="FFFF00"/>
              </a:solidFill>
              <a:effectLst>
                <a:outerShdw blurRad="50800" dist="39000" dir="5460000" algn="tl">
                  <a:srgbClr val="000000">
                    <a:alpha val="38000"/>
                  </a:srgbClr>
                </a:outerShdw>
              </a:effectLst>
              <a:latin typeface="Book Antiqua" pitchFamily="18" charset="0"/>
            </a:endParaRPr>
          </a:p>
        </p:txBody>
      </p:sp>
    </p:spTree>
    <p:extLst>
      <p:ext uri="{BB962C8B-B14F-4D97-AF65-F5344CB8AC3E}">
        <p14:creationId xmlns:p14="http://schemas.microsoft.com/office/powerpoint/2010/main" val="3548132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ppt_x"/>
                                          </p:val>
                                        </p:tav>
                                        <p:tav tm="100000">
                                          <p:val>
                                            <p:strVal val="#ppt_x"/>
                                          </p:val>
                                        </p:tav>
                                      </p:tavLst>
                                    </p:anim>
                                    <p:anim calcmode="lin" valueType="num">
                                      <p:cBhvr additive="base">
                                        <p:cTn id="3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12"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fill="hold"/>
                                        <p:tgtEl>
                                          <p:spTgt spid="16"/>
                                        </p:tgtEl>
                                        <p:attrNameLst>
                                          <p:attrName>ppt_x</p:attrName>
                                        </p:attrNameLst>
                                      </p:cBhvr>
                                      <p:tavLst>
                                        <p:tav tm="0">
                                          <p:val>
                                            <p:strVal val="0-#ppt_w/2"/>
                                          </p:val>
                                        </p:tav>
                                        <p:tav tm="100000">
                                          <p:val>
                                            <p:strVal val="#ppt_x"/>
                                          </p:val>
                                        </p:tav>
                                      </p:tavLst>
                                    </p:anim>
                                    <p:anim calcmode="lin" valueType="num">
                                      <p:cBhvr additive="base">
                                        <p:cTn id="3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nodeType="click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p:cTn id="44" dur="1000" fill="hold"/>
                                        <p:tgtEl>
                                          <p:spTgt spid="14"/>
                                        </p:tgtEl>
                                        <p:attrNameLst>
                                          <p:attrName>ppt_w</p:attrName>
                                        </p:attrNameLst>
                                      </p:cBhvr>
                                      <p:tavLst>
                                        <p:tav tm="0">
                                          <p:val>
                                            <p:fltVal val="0"/>
                                          </p:val>
                                        </p:tav>
                                        <p:tav tm="100000">
                                          <p:val>
                                            <p:strVal val="#ppt_w"/>
                                          </p:val>
                                        </p:tav>
                                      </p:tavLst>
                                    </p:anim>
                                    <p:anim calcmode="lin" valueType="num">
                                      <p:cBhvr>
                                        <p:cTn id="45" dur="1000" fill="hold"/>
                                        <p:tgtEl>
                                          <p:spTgt spid="14"/>
                                        </p:tgtEl>
                                        <p:attrNameLst>
                                          <p:attrName>ppt_h</p:attrName>
                                        </p:attrNameLst>
                                      </p:cBhvr>
                                      <p:tavLst>
                                        <p:tav tm="0">
                                          <p:val>
                                            <p:fltVal val="0"/>
                                          </p:val>
                                        </p:tav>
                                        <p:tav tm="100000">
                                          <p:val>
                                            <p:strVal val="#ppt_h"/>
                                          </p:val>
                                        </p:tav>
                                      </p:tavLst>
                                    </p:anim>
                                    <p:anim calcmode="lin" valueType="num">
                                      <p:cBhvr>
                                        <p:cTn id="46" dur="1000" fill="hold"/>
                                        <p:tgtEl>
                                          <p:spTgt spid="14"/>
                                        </p:tgtEl>
                                        <p:attrNameLst>
                                          <p:attrName>style.rotation</p:attrName>
                                        </p:attrNameLst>
                                      </p:cBhvr>
                                      <p:tavLst>
                                        <p:tav tm="0">
                                          <p:val>
                                            <p:fltVal val="90"/>
                                          </p:val>
                                        </p:tav>
                                        <p:tav tm="100000">
                                          <p:val>
                                            <p:fltVal val="0"/>
                                          </p:val>
                                        </p:tav>
                                      </p:tavLst>
                                    </p:anim>
                                    <p:animEffect transition="in" filter="fade">
                                      <p:cBhvr>
                                        <p:cTn id="47" dur="1000"/>
                                        <p:tgtEl>
                                          <p:spTgt spid="14"/>
                                        </p:tgtEl>
                                      </p:cBhvr>
                                    </p:animEffect>
                                  </p:childTnLst>
                                </p:cTn>
                              </p:par>
                              <p:par>
                                <p:cTn id="48" presetID="31" presetClass="entr" presetSubtype="0" fill="hold" nodeType="with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p:cTn id="50" dur="1000" fill="hold"/>
                                        <p:tgtEl>
                                          <p:spTgt spid="15"/>
                                        </p:tgtEl>
                                        <p:attrNameLst>
                                          <p:attrName>ppt_w</p:attrName>
                                        </p:attrNameLst>
                                      </p:cBhvr>
                                      <p:tavLst>
                                        <p:tav tm="0">
                                          <p:val>
                                            <p:fltVal val="0"/>
                                          </p:val>
                                        </p:tav>
                                        <p:tav tm="100000">
                                          <p:val>
                                            <p:strVal val="#ppt_w"/>
                                          </p:val>
                                        </p:tav>
                                      </p:tavLst>
                                    </p:anim>
                                    <p:anim calcmode="lin" valueType="num">
                                      <p:cBhvr>
                                        <p:cTn id="51" dur="1000" fill="hold"/>
                                        <p:tgtEl>
                                          <p:spTgt spid="15"/>
                                        </p:tgtEl>
                                        <p:attrNameLst>
                                          <p:attrName>ppt_h</p:attrName>
                                        </p:attrNameLst>
                                      </p:cBhvr>
                                      <p:tavLst>
                                        <p:tav tm="0">
                                          <p:val>
                                            <p:fltVal val="0"/>
                                          </p:val>
                                        </p:tav>
                                        <p:tav tm="100000">
                                          <p:val>
                                            <p:strVal val="#ppt_h"/>
                                          </p:val>
                                        </p:tav>
                                      </p:tavLst>
                                    </p:anim>
                                    <p:anim calcmode="lin" valueType="num">
                                      <p:cBhvr>
                                        <p:cTn id="52" dur="1000" fill="hold"/>
                                        <p:tgtEl>
                                          <p:spTgt spid="15"/>
                                        </p:tgtEl>
                                        <p:attrNameLst>
                                          <p:attrName>style.rotation</p:attrName>
                                        </p:attrNameLst>
                                      </p:cBhvr>
                                      <p:tavLst>
                                        <p:tav tm="0">
                                          <p:val>
                                            <p:fltVal val="90"/>
                                          </p:val>
                                        </p:tav>
                                        <p:tav tm="100000">
                                          <p:val>
                                            <p:fltVal val="0"/>
                                          </p:val>
                                        </p:tav>
                                      </p:tavLst>
                                    </p:anim>
                                    <p:animEffect transition="in" filter="fade">
                                      <p:cBhvr>
                                        <p:cTn id="53" dur="1000"/>
                                        <p:tgtEl>
                                          <p:spTgt spid="15"/>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C0C5CA"/>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ounded Rectangle 2"/>
          <p:cNvSpPr/>
          <p:nvPr/>
        </p:nvSpPr>
        <p:spPr>
          <a:xfrm>
            <a:off x="1996225" y="296214"/>
            <a:ext cx="9710671" cy="888642"/>
          </a:xfrm>
          <a:prstGeom prst="roundRect">
            <a:avLst/>
          </a:prstGeom>
          <a:solidFill>
            <a:srgbClr val="0E3A04"/>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156" y="115910"/>
            <a:ext cx="2136867" cy="168377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 name="Oval 4"/>
          <p:cNvSpPr/>
          <p:nvPr/>
        </p:nvSpPr>
        <p:spPr>
          <a:xfrm>
            <a:off x="2028884" y="957796"/>
            <a:ext cx="1202295" cy="957796"/>
          </a:xfrm>
          <a:prstGeom prst="ellipse">
            <a:avLst/>
          </a:prstGeom>
          <a:solidFill>
            <a:schemeClr val="accent2"/>
          </a:solidFill>
          <a:ln w="38100">
            <a:solidFill>
              <a:schemeClr val="tx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2372454" y="871990"/>
            <a:ext cx="515154" cy="1107996"/>
          </a:xfrm>
          <a:prstGeom prst="rect">
            <a:avLst/>
          </a:prstGeom>
          <a:noFill/>
        </p:spPr>
        <p:txBody>
          <a:bodyPr wrap="square" rtlCol="0">
            <a:spAutoFit/>
          </a:bodyPr>
          <a:lstStyle/>
          <a:p>
            <a:r>
              <a:rPr lang="en-GB" sz="6600" b="1" dirty="0" smtClean="0">
                <a:solidFill>
                  <a:schemeClr val="bg1"/>
                </a:solidFill>
              </a:rPr>
              <a:t>1</a:t>
            </a:r>
            <a:endParaRPr lang="en-GB" sz="6600" b="1" dirty="0">
              <a:solidFill>
                <a:schemeClr val="bg1"/>
              </a:solidFill>
            </a:endParaRPr>
          </a:p>
        </p:txBody>
      </p:sp>
      <p:grpSp>
        <p:nvGrpSpPr>
          <p:cNvPr id="7" name="Group 6"/>
          <p:cNvGrpSpPr/>
          <p:nvPr/>
        </p:nvGrpSpPr>
        <p:grpSpPr>
          <a:xfrm>
            <a:off x="978794" y="2065792"/>
            <a:ext cx="11213206" cy="502276"/>
            <a:chOff x="978794" y="2065792"/>
            <a:chExt cx="11213206" cy="502276"/>
          </a:xfrm>
        </p:grpSpPr>
        <p:sp>
          <p:nvSpPr>
            <p:cNvPr id="8" name="Rounded Rectangle 7"/>
            <p:cNvSpPr/>
            <p:nvPr/>
          </p:nvSpPr>
          <p:spPr>
            <a:xfrm>
              <a:off x="981535" y="2065792"/>
              <a:ext cx="5148810" cy="463640"/>
            </a:xfrm>
            <a:prstGeom prst="roundRect">
              <a:avLst/>
            </a:prstGeom>
            <a:solidFill>
              <a:srgbClr val="F3540D"/>
            </a:solidFill>
            <a:ln>
              <a:solidFill>
                <a:srgbClr val="F354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                                             </a:t>
              </a:r>
              <a:endParaRPr lang="en-GB" dirty="0"/>
            </a:p>
          </p:txBody>
        </p:sp>
        <p:cxnSp>
          <p:nvCxnSpPr>
            <p:cNvPr id="9" name="Straight Connector 8"/>
            <p:cNvCxnSpPr/>
            <p:nvPr/>
          </p:nvCxnSpPr>
          <p:spPr>
            <a:xfrm>
              <a:off x="978794" y="2529432"/>
              <a:ext cx="11213206" cy="38636"/>
            </a:xfrm>
            <a:prstGeom prst="line">
              <a:avLst/>
            </a:prstGeom>
            <a:ln w="57150">
              <a:solidFill>
                <a:srgbClr val="F3540D"/>
              </a:solidFill>
            </a:ln>
          </p:spPr>
          <p:style>
            <a:lnRef idx="1">
              <a:schemeClr val="accent1"/>
            </a:lnRef>
            <a:fillRef idx="0">
              <a:schemeClr val="accent1"/>
            </a:fillRef>
            <a:effectRef idx="0">
              <a:schemeClr val="accent1"/>
            </a:effectRef>
            <a:fontRef idx="minor">
              <a:schemeClr val="tx1"/>
            </a:fontRef>
          </p:style>
        </p:cxnSp>
      </p:grpSp>
      <p:sp>
        <p:nvSpPr>
          <p:cNvPr id="10" name="Rounded Rectangle 9"/>
          <p:cNvSpPr/>
          <p:nvPr/>
        </p:nvSpPr>
        <p:spPr>
          <a:xfrm>
            <a:off x="145960" y="2674459"/>
            <a:ext cx="11900079" cy="411984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3027593" y="360288"/>
            <a:ext cx="8955689" cy="769441"/>
          </a:xfrm>
          <a:prstGeom prst="rect">
            <a:avLst/>
          </a:prstGeom>
          <a:noFill/>
        </p:spPr>
        <p:txBody>
          <a:bodyPr wrap="square" rtlCol="0">
            <a:spAutoFit/>
          </a:bodyPr>
          <a:lstStyle/>
          <a:p>
            <a:r>
              <a:rPr lang="en-GB" sz="4400" b="1" dirty="0" smtClean="0">
                <a:solidFill>
                  <a:schemeClr val="bg1"/>
                </a:solidFill>
              </a:rPr>
              <a:t>CONSERVING OUR ENVIRONMENT</a:t>
            </a:r>
            <a:endParaRPr lang="en-GB" sz="4400" b="1" dirty="0">
              <a:solidFill>
                <a:schemeClr val="bg1"/>
              </a:solidFill>
            </a:endParaRPr>
          </a:p>
        </p:txBody>
      </p:sp>
      <p:sp>
        <p:nvSpPr>
          <p:cNvPr id="12" name="TextBox 11"/>
          <p:cNvSpPr txBox="1"/>
          <p:nvPr/>
        </p:nvSpPr>
        <p:spPr>
          <a:xfrm>
            <a:off x="1223494" y="1989038"/>
            <a:ext cx="4906851" cy="584775"/>
          </a:xfrm>
          <a:prstGeom prst="rect">
            <a:avLst/>
          </a:prstGeom>
          <a:noFill/>
        </p:spPr>
        <p:txBody>
          <a:bodyPr wrap="square" rtlCol="0">
            <a:spAutoFit/>
          </a:bodyPr>
          <a:lstStyle/>
          <a:p>
            <a:r>
              <a:rPr lang="en-GB" sz="3200" b="1" dirty="0" smtClean="0">
                <a:solidFill>
                  <a:schemeClr val="bg1"/>
                </a:solidFill>
              </a:rPr>
              <a:t>Controlling wild animals </a:t>
            </a:r>
            <a:endParaRPr lang="en-GB" sz="3200" b="1" dirty="0">
              <a:solidFill>
                <a:schemeClr val="bg1"/>
              </a:solidFill>
            </a:endParaRPr>
          </a:p>
        </p:txBody>
      </p:sp>
      <p:sp>
        <p:nvSpPr>
          <p:cNvPr id="13" name="TextBox 12"/>
          <p:cNvSpPr txBox="1"/>
          <p:nvPr/>
        </p:nvSpPr>
        <p:spPr>
          <a:xfrm>
            <a:off x="550092" y="2718840"/>
            <a:ext cx="4675031" cy="461665"/>
          </a:xfrm>
          <a:prstGeom prst="rect">
            <a:avLst/>
          </a:prstGeom>
          <a:noFill/>
        </p:spPr>
        <p:txBody>
          <a:bodyPr wrap="square" rtlCol="0">
            <a:spAutoFit/>
          </a:bodyPr>
          <a:lstStyle/>
          <a:p>
            <a:r>
              <a:rPr lang="en-GB" sz="2400" b="1" i="1" dirty="0" smtClean="0">
                <a:solidFill>
                  <a:srgbClr val="00B0F0"/>
                </a:solidFill>
              </a:rPr>
              <a:t>Care and safety from wild animals</a:t>
            </a:r>
            <a:endParaRPr lang="en-GB" sz="2400" b="1" i="1" dirty="0">
              <a:solidFill>
                <a:srgbClr val="00B0F0"/>
              </a:solidFill>
            </a:endParaRPr>
          </a:p>
        </p:txBody>
      </p:sp>
      <p:sp>
        <p:nvSpPr>
          <p:cNvPr id="14" name="TextBox 13"/>
          <p:cNvSpPr txBox="1"/>
          <p:nvPr/>
        </p:nvSpPr>
        <p:spPr>
          <a:xfrm>
            <a:off x="547156" y="3527128"/>
            <a:ext cx="5112912" cy="646331"/>
          </a:xfrm>
          <a:prstGeom prst="rect">
            <a:avLst/>
          </a:prstGeom>
          <a:noFill/>
        </p:spPr>
        <p:txBody>
          <a:bodyPr wrap="square" rtlCol="0">
            <a:spAutoFit/>
          </a:bodyPr>
          <a:lstStyle/>
          <a:p>
            <a:r>
              <a:rPr lang="en-GB" dirty="0" smtClean="0"/>
              <a:t>Some wild animals are dangerous and can attack or even kill us.</a:t>
            </a:r>
            <a:endParaRPr lang="en-GB" dirty="0"/>
          </a:p>
        </p:txBody>
      </p:sp>
      <p:sp>
        <p:nvSpPr>
          <p:cNvPr id="15" name="TextBox 14"/>
          <p:cNvSpPr txBox="1"/>
          <p:nvPr/>
        </p:nvSpPr>
        <p:spPr>
          <a:xfrm>
            <a:off x="547156" y="4389868"/>
            <a:ext cx="5138670" cy="646331"/>
          </a:xfrm>
          <a:prstGeom prst="rect">
            <a:avLst/>
          </a:prstGeom>
          <a:noFill/>
        </p:spPr>
        <p:txBody>
          <a:bodyPr wrap="square" rtlCol="0">
            <a:spAutoFit/>
          </a:bodyPr>
          <a:lstStyle/>
          <a:p>
            <a:r>
              <a:rPr lang="en-GB" dirty="0" smtClean="0"/>
              <a:t>These animals such as monkeys, and wild dogs can transmit dangerous diseases such as rabies.</a:t>
            </a:r>
            <a:endParaRPr lang="en-GB" dirty="0"/>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29255" y="2763169"/>
            <a:ext cx="6351670" cy="394528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8" name="Rectangle 17"/>
          <p:cNvSpPr/>
          <p:nvPr/>
        </p:nvSpPr>
        <p:spPr>
          <a:xfrm>
            <a:off x="8131363" y="2081370"/>
            <a:ext cx="3851919" cy="400110"/>
          </a:xfrm>
          <a:prstGeom prst="rect">
            <a:avLst/>
          </a:prstGeom>
        </p:spPr>
        <p:style>
          <a:lnRef idx="0">
            <a:schemeClr val="accent5"/>
          </a:lnRef>
          <a:fillRef idx="3">
            <a:schemeClr val="accent5"/>
          </a:fillRef>
          <a:effectRef idx="3">
            <a:schemeClr val="accent5"/>
          </a:effectRef>
          <a:fontRef idx="minor">
            <a:schemeClr val="lt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000" b="1" dirty="0" smtClean="0">
                <a:ln w="11430"/>
                <a:solidFill>
                  <a:srgbClr val="FFFF00"/>
                </a:solidFill>
                <a:effectLst>
                  <a:outerShdw blurRad="50800" dist="39000" dir="5460000" algn="tl">
                    <a:srgbClr val="000000">
                      <a:alpha val="38000"/>
                    </a:srgbClr>
                  </a:outerShdw>
                </a:effectLst>
                <a:latin typeface="Book Antiqua" pitchFamily="18" charset="0"/>
              </a:rPr>
              <a:t>Developed by Charles Juma</a:t>
            </a:r>
            <a:endParaRPr lang="en-US" sz="2000" b="1" dirty="0">
              <a:ln w="11430"/>
              <a:solidFill>
                <a:srgbClr val="FFFF00"/>
              </a:solidFill>
              <a:effectLst>
                <a:outerShdw blurRad="50800" dist="39000" dir="5460000" algn="tl">
                  <a:srgbClr val="000000">
                    <a:alpha val="38000"/>
                  </a:srgbClr>
                </a:outerShdw>
              </a:effectLst>
              <a:latin typeface="Book Antiqua" pitchFamily="18" charset="0"/>
            </a:endParaRPr>
          </a:p>
        </p:txBody>
      </p:sp>
    </p:spTree>
    <p:extLst>
      <p:ext uri="{BB962C8B-B14F-4D97-AF65-F5344CB8AC3E}">
        <p14:creationId xmlns:p14="http://schemas.microsoft.com/office/powerpoint/2010/main" val="3734266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3" grpId="0"/>
      <p:bldP spid="14"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C0C5CA"/>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ounded Rectangle 4"/>
          <p:cNvSpPr/>
          <p:nvPr/>
        </p:nvSpPr>
        <p:spPr>
          <a:xfrm>
            <a:off x="1996225" y="296214"/>
            <a:ext cx="9710671" cy="888642"/>
          </a:xfrm>
          <a:prstGeom prst="roundRect">
            <a:avLst/>
          </a:prstGeom>
          <a:solidFill>
            <a:srgbClr val="0E3A04"/>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156" y="115910"/>
            <a:ext cx="2136867" cy="168377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7" name="Oval 6"/>
          <p:cNvSpPr/>
          <p:nvPr/>
        </p:nvSpPr>
        <p:spPr>
          <a:xfrm>
            <a:off x="2082875" y="894667"/>
            <a:ext cx="1202295" cy="957796"/>
          </a:xfrm>
          <a:prstGeom prst="ellipse">
            <a:avLst/>
          </a:prstGeom>
          <a:solidFill>
            <a:schemeClr val="accent2"/>
          </a:solidFill>
          <a:ln w="38100">
            <a:solidFill>
              <a:schemeClr val="tx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2422523" y="759641"/>
            <a:ext cx="515154" cy="1107996"/>
          </a:xfrm>
          <a:prstGeom prst="rect">
            <a:avLst/>
          </a:prstGeom>
          <a:noFill/>
        </p:spPr>
        <p:txBody>
          <a:bodyPr wrap="square" rtlCol="0">
            <a:spAutoFit/>
          </a:bodyPr>
          <a:lstStyle/>
          <a:p>
            <a:r>
              <a:rPr lang="en-GB" sz="6600" b="1" dirty="0" smtClean="0">
                <a:solidFill>
                  <a:schemeClr val="bg1"/>
                </a:solidFill>
              </a:rPr>
              <a:t>1</a:t>
            </a:r>
            <a:endParaRPr lang="en-GB" sz="6600" b="1" dirty="0">
              <a:solidFill>
                <a:schemeClr val="bg1"/>
              </a:solidFill>
            </a:endParaRPr>
          </a:p>
        </p:txBody>
      </p:sp>
      <p:grpSp>
        <p:nvGrpSpPr>
          <p:cNvPr id="9" name="Group 8"/>
          <p:cNvGrpSpPr/>
          <p:nvPr/>
        </p:nvGrpSpPr>
        <p:grpSpPr>
          <a:xfrm>
            <a:off x="978794" y="2065792"/>
            <a:ext cx="11213206" cy="502276"/>
            <a:chOff x="978794" y="2065792"/>
            <a:chExt cx="11213206" cy="502276"/>
          </a:xfrm>
        </p:grpSpPr>
        <p:sp>
          <p:nvSpPr>
            <p:cNvPr id="10" name="Rounded Rectangle 9"/>
            <p:cNvSpPr/>
            <p:nvPr/>
          </p:nvSpPr>
          <p:spPr>
            <a:xfrm>
              <a:off x="981535" y="2065792"/>
              <a:ext cx="5148810" cy="463640"/>
            </a:xfrm>
            <a:prstGeom prst="roundRect">
              <a:avLst/>
            </a:prstGeom>
            <a:solidFill>
              <a:srgbClr val="F3540D"/>
            </a:solidFill>
            <a:ln>
              <a:solidFill>
                <a:srgbClr val="F354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                                             </a:t>
              </a:r>
              <a:endParaRPr lang="en-GB" dirty="0"/>
            </a:p>
          </p:txBody>
        </p:sp>
        <p:cxnSp>
          <p:nvCxnSpPr>
            <p:cNvPr id="11" name="Straight Connector 10"/>
            <p:cNvCxnSpPr/>
            <p:nvPr/>
          </p:nvCxnSpPr>
          <p:spPr>
            <a:xfrm>
              <a:off x="978794" y="2529432"/>
              <a:ext cx="11213206" cy="38636"/>
            </a:xfrm>
            <a:prstGeom prst="line">
              <a:avLst/>
            </a:prstGeom>
            <a:ln w="57150">
              <a:solidFill>
                <a:srgbClr val="F3540D"/>
              </a:solidFill>
            </a:ln>
          </p:spPr>
          <p:style>
            <a:lnRef idx="1">
              <a:schemeClr val="accent1"/>
            </a:lnRef>
            <a:fillRef idx="0">
              <a:schemeClr val="accent1"/>
            </a:fillRef>
            <a:effectRef idx="0">
              <a:schemeClr val="accent1"/>
            </a:effectRef>
            <a:fontRef idx="minor">
              <a:schemeClr val="tx1"/>
            </a:fontRef>
          </p:style>
        </p:cxnSp>
      </p:grpSp>
      <p:sp>
        <p:nvSpPr>
          <p:cNvPr id="12" name="Rounded Rectangle 11"/>
          <p:cNvSpPr/>
          <p:nvPr/>
        </p:nvSpPr>
        <p:spPr>
          <a:xfrm>
            <a:off x="145960" y="2674459"/>
            <a:ext cx="11900079" cy="411984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3027593" y="360288"/>
            <a:ext cx="8955689" cy="769441"/>
          </a:xfrm>
          <a:prstGeom prst="rect">
            <a:avLst/>
          </a:prstGeom>
          <a:noFill/>
        </p:spPr>
        <p:txBody>
          <a:bodyPr wrap="square" rtlCol="0">
            <a:spAutoFit/>
          </a:bodyPr>
          <a:lstStyle/>
          <a:p>
            <a:r>
              <a:rPr lang="en-GB" sz="4400" b="1" dirty="0" smtClean="0">
                <a:solidFill>
                  <a:schemeClr val="bg1"/>
                </a:solidFill>
              </a:rPr>
              <a:t>CONSERVING OUR ENVIRONMENT</a:t>
            </a:r>
            <a:endParaRPr lang="en-GB" sz="4400" b="1" dirty="0">
              <a:solidFill>
                <a:schemeClr val="bg1"/>
              </a:solidFill>
            </a:endParaRPr>
          </a:p>
        </p:txBody>
      </p:sp>
      <p:sp>
        <p:nvSpPr>
          <p:cNvPr id="14" name="TextBox 13"/>
          <p:cNvSpPr txBox="1"/>
          <p:nvPr/>
        </p:nvSpPr>
        <p:spPr>
          <a:xfrm>
            <a:off x="1223494" y="1989038"/>
            <a:ext cx="4906851" cy="584775"/>
          </a:xfrm>
          <a:prstGeom prst="rect">
            <a:avLst/>
          </a:prstGeom>
          <a:noFill/>
        </p:spPr>
        <p:txBody>
          <a:bodyPr wrap="square" rtlCol="0">
            <a:spAutoFit/>
          </a:bodyPr>
          <a:lstStyle/>
          <a:p>
            <a:r>
              <a:rPr lang="en-GB" sz="3200" b="1" dirty="0" smtClean="0">
                <a:solidFill>
                  <a:schemeClr val="bg1"/>
                </a:solidFill>
              </a:rPr>
              <a:t>Growing Climbing fruits</a:t>
            </a:r>
            <a:endParaRPr lang="en-GB" sz="3200" b="1" dirty="0">
              <a:solidFill>
                <a:schemeClr val="bg1"/>
              </a:solidFill>
            </a:endParaRPr>
          </a:p>
        </p:txBody>
      </p:sp>
      <p:sp>
        <p:nvSpPr>
          <p:cNvPr id="15" name="TextBox 14"/>
          <p:cNvSpPr txBox="1"/>
          <p:nvPr/>
        </p:nvSpPr>
        <p:spPr>
          <a:xfrm>
            <a:off x="547156" y="2673630"/>
            <a:ext cx="4398331" cy="523220"/>
          </a:xfrm>
          <a:prstGeom prst="rect">
            <a:avLst/>
          </a:prstGeom>
          <a:noFill/>
        </p:spPr>
        <p:txBody>
          <a:bodyPr wrap="square" rtlCol="0">
            <a:spAutoFit/>
          </a:bodyPr>
          <a:lstStyle/>
          <a:p>
            <a:r>
              <a:rPr lang="en-GB" sz="2800" b="1" i="1" dirty="0" smtClean="0">
                <a:solidFill>
                  <a:srgbClr val="00B0F0"/>
                </a:solidFill>
              </a:rPr>
              <a:t>Identifying climbing fruits. </a:t>
            </a:r>
            <a:endParaRPr lang="en-GB" sz="2800" b="1" i="1" dirty="0">
              <a:solidFill>
                <a:srgbClr val="00B0F0"/>
              </a:solidFill>
            </a:endParaRP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3274" y="4854736"/>
            <a:ext cx="2995851" cy="1766148"/>
          </a:xfrm>
          <a:prstGeom prst="rect">
            <a:avLst/>
          </a:prstGeom>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6367" y="3231236"/>
            <a:ext cx="1880946" cy="3289872"/>
          </a:xfrm>
          <a:prstGeom prst="rect">
            <a:avLst/>
          </a:prstGeom>
        </p:spPr>
      </p:pic>
      <p:pic>
        <p:nvPicPr>
          <p:cNvPr id="18" name="Picture 17"/>
          <p:cNvPicPr>
            <a:picLocks noChangeAspect="1"/>
          </p:cNvPicPr>
          <p:nvPr/>
        </p:nvPicPr>
        <p:blipFill rotWithShape="1">
          <a:blip r:embed="rId5" cstate="print">
            <a:extLst>
              <a:ext uri="{28A0092B-C50C-407E-A947-70E740481C1C}">
                <a14:useLocalDpi xmlns:a14="http://schemas.microsoft.com/office/drawing/2010/main" val="0"/>
              </a:ext>
            </a:extLst>
          </a:blip>
          <a:srcRect b="56995"/>
          <a:stretch/>
        </p:blipFill>
        <p:spPr>
          <a:xfrm>
            <a:off x="6930944" y="2753384"/>
            <a:ext cx="4505495" cy="1378921"/>
          </a:xfrm>
          <a:prstGeom prst="rect">
            <a:avLst/>
          </a:prstGeom>
        </p:spPr>
      </p:pic>
      <p:pic>
        <p:nvPicPr>
          <p:cNvPr id="19" name="Picture 18"/>
          <p:cNvPicPr>
            <a:picLocks noChangeAspect="1"/>
          </p:cNvPicPr>
          <p:nvPr/>
        </p:nvPicPr>
        <p:blipFill rotWithShape="1">
          <a:blip r:embed="rId6">
            <a:extLst>
              <a:ext uri="{28A0092B-C50C-407E-A947-70E740481C1C}">
                <a14:useLocalDpi xmlns:a14="http://schemas.microsoft.com/office/drawing/2010/main" val="0"/>
              </a:ext>
            </a:extLst>
          </a:blip>
          <a:srcRect t="22423" b="24985"/>
          <a:stretch/>
        </p:blipFill>
        <p:spPr>
          <a:xfrm>
            <a:off x="5555087" y="4232951"/>
            <a:ext cx="6151809" cy="2387933"/>
          </a:xfrm>
          <a:prstGeom prst="rect">
            <a:avLst/>
          </a:prstGeom>
        </p:spPr>
      </p:pic>
      <p:pic>
        <p:nvPicPr>
          <p:cNvPr id="20" name="Picture 19"/>
          <p:cNvPicPr>
            <a:picLocks noChangeAspect="1"/>
          </p:cNvPicPr>
          <p:nvPr/>
        </p:nvPicPr>
        <p:blipFill rotWithShape="1">
          <a:blip r:embed="rId7">
            <a:extLst>
              <a:ext uri="{28A0092B-C50C-407E-A947-70E740481C1C}">
                <a14:useLocalDpi xmlns:a14="http://schemas.microsoft.com/office/drawing/2010/main" val="0"/>
              </a:ext>
            </a:extLst>
          </a:blip>
          <a:srcRect b="20698"/>
          <a:stretch/>
        </p:blipFill>
        <p:spPr>
          <a:xfrm>
            <a:off x="2372454" y="3231236"/>
            <a:ext cx="4453349" cy="1623500"/>
          </a:xfrm>
          <a:prstGeom prst="rect">
            <a:avLst/>
          </a:prstGeom>
        </p:spPr>
      </p:pic>
      <p:sp>
        <p:nvSpPr>
          <p:cNvPr id="21" name="Rectangle 20"/>
          <p:cNvSpPr/>
          <p:nvPr/>
        </p:nvSpPr>
        <p:spPr>
          <a:xfrm>
            <a:off x="2372454" y="3163281"/>
            <a:ext cx="4453349" cy="1659604"/>
          </a:xfrm>
          <a:prstGeom prst="rect">
            <a:avLst/>
          </a:prstGeom>
          <a:noFill/>
          <a:ln w="7620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p:cNvSpPr txBox="1"/>
          <p:nvPr/>
        </p:nvSpPr>
        <p:spPr>
          <a:xfrm>
            <a:off x="2507720" y="4973058"/>
            <a:ext cx="1848370" cy="461665"/>
          </a:xfrm>
          <a:prstGeom prst="rect">
            <a:avLst/>
          </a:prstGeom>
          <a:solidFill>
            <a:schemeClr val="bg1"/>
          </a:solidFill>
        </p:spPr>
        <p:txBody>
          <a:bodyPr wrap="square" rtlCol="0">
            <a:spAutoFit/>
          </a:bodyPr>
          <a:lstStyle/>
          <a:p>
            <a:r>
              <a:rPr lang="en-GB" sz="2400" b="1" dirty="0" smtClean="0">
                <a:solidFill>
                  <a:srgbClr val="FF0000"/>
                </a:solidFill>
              </a:rPr>
              <a:t>Passion fruit</a:t>
            </a:r>
            <a:endParaRPr lang="en-GB" sz="2400" b="1" dirty="0">
              <a:solidFill>
                <a:srgbClr val="FF0000"/>
              </a:solidFill>
            </a:endParaRPr>
          </a:p>
        </p:txBody>
      </p:sp>
      <p:sp>
        <p:nvSpPr>
          <p:cNvPr id="23" name="TextBox 22"/>
          <p:cNvSpPr txBox="1"/>
          <p:nvPr/>
        </p:nvSpPr>
        <p:spPr>
          <a:xfrm>
            <a:off x="9453092" y="3524881"/>
            <a:ext cx="1777285" cy="461665"/>
          </a:xfrm>
          <a:prstGeom prst="rect">
            <a:avLst/>
          </a:prstGeom>
          <a:solidFill>
            <a:schemeClr val="bg1"/>
          </a:solidFill>
        </p:spPr>
        <p:txBody>
          <a:bodyPr wrap="square" rtlCol="0">
            <a:spAutoFit/>
          </a:bodyPr>
          <a:lstStyle/>
          <a:p>
            <a:r>
              <a:rPr lang="en-GB" sz="2400" b="1" dirty="0" smtClean="0">
                <a:solidFill>
                  <a:srgbClr val="FF0000"/>
                </a:solidFill>
              </a:rPr>
              <a:t>Blackberries </a:t>
            </a:r>
            <a:endParaRPr lang="en-GB" sz="2400" b="1" dirty="0">
              <a:solidFill>
                <a:srgbClr val="FF0000"/>
              </a:solidFill>
            </a:endParaRPr>
          </a:p>
        </p:txBody>
      </p:sp>
      <p:sp>
        <p:nvSpPr>
          <p:cNvPr id="24" name="TextBox 23"/>
          <p:cNvSpPr txBox="1"/>
          <p:nvPr/>
        </p:nvSpPr>
        <p:spPr>
          <a:xfrm>
            <a:off x="10085230" y="6059443"/>
            <a:ext cx="1517561" cy="461665"/>
          </a:xfrm>
          <a:prstGeom prst="rect">
            <a:avLst/>
          </a:prstGeom>
          <a:solidFill>
            <a:schemeClr val="bg1"/>
          </a:solidFill>
        </p:spPr>
        <p:txBody>
          <a:bodyPr wrap="square" rtlCol="0">
            <a:spAutoFit/>
          </a:bodyPr>
          <a:lstStyle/>
          <a:p>
            <a:r>
              <a:rPr lang="en-GB" sz="2400" b="1" dirty="0" smtClean="0">
                <a:solidFill>
                  <a:srgbClr val="FF0000"/>
                </a:solidFill>
              </a:rPr>
              <a:t>Kiwi fruits</a:t>
            </a:r>
            <a:endParaRPr lang="en-GB" sz="2400" b="1" dirty="0">
              <a:solidFill>
                <a:srgbClr val="FF0000"/>
              </a:solidFill>
            </a:endParaRPr>
          </a:p>
        </p:txBody>
      </p:sp>
      <p:sp>
        <p:nvSpPr>
          <p:cNvPr id="25" name="TextBox 24"/>
          <p:cNvSpPr txBox="1"/>
          <p:nvPr/>
        </p:nvSpPr>
        <p:spPr>
          <a:xfrm>
            <a:off x="401431" y="6151776"/>
            <a:ext cx="1880945" cy="369332"/>
          </a:xfrm>
          <a:prstGeom prst="rect">
            <a:avLst/>
          </a:prstGeom>
          <a:solidFill>
            <a:schemeClr val="bg1"/>
          </a:solidFill>
        </p:spPr>
        <p:txBody>
          <a:bodyPr wrap="square" rtlCol="0">
            <a:spAutoFit/>
          </a:bodyPr>
          <a:lstStyle/>
          <a:p>
            <a:r>
              <a:rPr lang="en-GB" b="1" dirty="0" smtClean="0">
                <a:solidFill>
                  <a:srgbClr val="FF0000"/>
                </a:solidFill>
              </a:rPr>
              <a:t>Climbing tomato</a:t>
            </a:r>
            <a:endParaRPr lang="en-GB" b="1" dirty="0">
              <a:solidFill>
                <a:srgbClr val="FF0000"/>
              </a:solidFill>
            </a:endParaRPr>
          </a:p>
        </p:txBody>
      </p:sp>
      <p:sp>
        <p:nvSpPr>
          <p:cNvPr id="26" name="Rectangle 25"/>
          <p:cNvSpPr/>
          <p:nvPr/>
        </p:nvSpPr>
        <p:spPr>
          <a:xfrm>
            <a:off x="8131363" y="2081370"/>
            <a:ext cx="3851919" cy="400110"/>
          </a:xfrm>
          <a:prstGeom prst="rect">
            <a:avLst/>
          </a:prstGeom>
        </p:spPr>
        <p:style>
          <a:lnRef idx="0">
            <a:schemeClr val="accent5"/>
          </a:lnRef>
          <a:fillRef idx="3">
            <a:schemeClr val="accent5"/>
          </a:fillRef>
          <a:effectRef idx="3">
            <a:schemeClr val="accent5"/>
          </a:effectRef>
          <a:fontRef idx="minor">
            <a:schemeClr val="lt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000" b="1" dirty="0" smtClean="0">
                <a:ln w="11430"/>
                <a:solidFill>
                  <a:srgbClr val="FFFF00"/>
                </a:solidFill>
                <a:effectLst>
                  <a:outerShdw blurRad="50800" dist="39000" dir="5460000" algn="tl">
                    <a:srgbClr val="000000">
                      <a:alpha val="38000"/>
                    </a:srgbClr>
                  </a:outerShdw>
                </a:effectLst>
                <a:latin typeface="Book Antiqua" pitchFamily="18" charset="0"/>
              </a:rPr>
              <a:t>Developed by Charles Juma</a:t>
            </a:r>
            <a:endParaRPr lang="en-US" sz="2000" b="1" dirty="0">
              <a:ln w="11430"/>
              <a:solidFill>
                <a:srgbClr val="FFFF00"/>
              </a:solidFill>
              <a:effectLst>
                <a:outerShdw blurRad="50800" dist="39000" dir="5460000" algn="tl">
                  <a:srgbClr val="000000">
                    <a:alpha val="38000"/>
                  </a:srgbClr>
                </a:outerShdw>
              </a:effectLst>
              <a:latin typeface="Book Antiqua" pitchFamily="18" charset="0"/>
            </a:endParaRPr>
          </a:p>
        </p:txBody>
      </p:sp>
    </p:spTree>
    <p:extLst>
      <p:ext uri="{BB962C8B-B14F-4D97-AF65-F5344CB8AC3E}">
        <p14:creationId xmlns:p14="http://schemas.microsoft.com/office/powerpoint/2010/main" val="3186805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righ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arn(inVertic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47" presetClass="entr" presetSubtype="0"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anim calcmode="lin" valueType="num">
                                      <p:cBhvr>
                                        <p:cTn id="38" dur="1000" fill="hold"/>
                                        <p:tgtEl>
                                          <p:spTgt spid="25"/>
                                        </p:tgtEl>
                                        <p:attrNameLst>
                                          <p:attrName>ppt_x</p:attrName>
                                        </p:attrNameLst>
                                      </p:cBhvr>
                                      <p:tavLst>
                                        <p:tav tm="0">
                                          <p:val>
                                            <p:strVal val="#ppt_x"/>
                                          </p:val>
                                        </p:tav>
                                        <p:tav tm="100000">
                                          <p:val>
                                            <p:strVal val="#ppt_x"/>
                                          </p:val>
                                        </p:tav>
                                      </p:tavLst>
                                    </p:anim>
                                    <p:anim calcmode="lin" valueType="num">
                                      <p:cBhvr>
                                        <p:cTn id="39" dur="1000" fill="hold"/>
                                        <p:tgtEl>
                                          <p:spTgt spid="25"/>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1000"/>
                                        <p:tgtEl>
                                          <p:spTgt spid="22"/>
                                        </p:tgtEl>
                                      </p:cBhvr>
                                    </p:animEffect>
                                    <p:anim calcmode="lin" valueType="num">
                                      <p:cBhvr>
                                        <p:cTn id="43" dur="1000" fill="hold"/>
                                        <p:tgtEl>
                                          <p:spTgt spid="22"/>
                                        </p:tgtEl>
                                        <p:attrNameLst>
                                          <p:attrName>ppt_x</p:attrName>
                                        </p:attrNameLst>
                                      </p:cBhvr>
                                      <p:tavLst>
                                        <p:tav tm="0">
                                          <p:val>
                                            <p:strVal val="#ppt_x"/>
                                          </p:val>
                                        </p:tav>
                                        <p:tav tm="100000">
                                          <p:val>
                                            <p:strVal val="#ppt_x"/>
                                          </p:val>
                                        </p:tav>
                                      </p:tavLst>
                                    </p:anim>
                                    <p:anim calcmode="lin" valueType="num">
                                      <p:cBhvr>
                                        <p:cTn id="44" dur="1000" fill="hold"/>
                                        <p:tgtEl>
                                          <p:spTgt spid="22"/>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1000"/>
                                        <p:tgtEl>
                                          <p:spTgt spid="20"/>
                                        </p:tgtEl>
                                      </p:cBhvr>
                                    </p:animEffect>
                                    <p:anim calcmode="lin" valueType="num">
                                      <p:cBhvr>
                                        <p:cTn id="53" dur="1000" fill="hold"/>
                                        <p:tgtEl>
                                          <p:spTgt spid="20"/>
                                        </p:tgtEl>
                                        <p:attrNameLst>
                                          <p:attrName>ppt_x</p:attrName>
                                        </p:attrNameLst>
                                      </p:cBhvr>
                                      <p:tavLst>
                                        <p:tav tm="0">
                                          <p:val>
                                            <p:strVal val="#ppt_x"/>
                                          </p:val>
                                        </p:tav>
                                        <p:tav tm="100000">
                                          <p:val>
                                            <p:strVal val="#ppt_x"/>
                                          </p:val>
                                        </p:tav>
                                      </p:tavLst>
                                    </p:anim>
                                    <p:anim calcmode="lin" valueType="num">
                                      <p:cBhvr>
                                        <p:cTn id="54" dur="1000" fill="hold"/>
                                        <p:tgtEl>
                                          <p:spTgt spid="20"/>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1000"/>
                                        <p:tgtEl>
                                          <p:spTgt spid="19"/>
                                        </p:tgtEl>
                                      </p:cBhvr>
                                    </p:animEffect>
                                    <p:anim calcmode="lin" valueType="num">
                                      <p:cBhvr>
                                        <p:cTn id="58" dur="1000" fill="hold"/>
                                        <p:tgtEl>
                                          <p:spTgt spid="19"/>
                                        </p:tgtEl>
                                        <p:attrNameLst>
                                          <p:attrName>ppt_x</p:attrName>
                                        </p:attrNameLst>
                                      </p:cBhvr>
                                      <p:tavLst>
                                        <p:tav tm="0">
                                          <p:val>
                                            <p:strVal val="#ppt_x"/>
                                          </p:val>
                                        </p:tav>
                                        <p:tav tm="100000">
                                          <p:val>
                                            <p:strVal val="#ppt_x"/>
                                          </p:val>
                                        </p:tav>
                                      </p:tavLst>
                                    </p:anim>
                                    <p:anim calcmode="lin" valueType="num">
                                      <p:cBhvr>
                                        <p:cTn id="59" dur="1000" fill="hold"/>
                                        <p:tgtEl>
                                          <p:spTgt spid="19"/>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1000"/>
                                        <p:tgtEl>
                                          <p:spTgt spid="18"/>
                                        </p:tgtEl>
                                      </p:cBhvr>
                                    </p:animEffect>
                                    <p:anim calcmode="lin" valueType="num">
                                      <p:cBhvr>
                                        <p:cTn id="63" dur="1000" fill="hold"/>
                                        <p:tgtEl>
                                          <p:spTgt spid="18"/>
                                        </p:tgtEl>
                                        <p:attrNameLst>
                                          <p:attrName>ppt_x</p:attrName>
                                        </p:attrNameLst>
                                      </p:cBhvr>
                                      <p:tavLst>
                                        <p:tav tm="0">
                                          <p:val>
                                            <p:strVal val="#ppt_x"/>
                                          </p:val>
                                        </p:tav>
                                        <p:tav tm="100000">
                                          <p:val>
                                            <p:strVal val="#ppt_x"/>
                                          </p:val>
                                        </p:tav>
                                      </p:tavLst>
                                    </p:anim>
                                    <p:anim calcmode="lin" valueType="num">
                                      <p:cBhvr>
                                        <p:cTn id="64" dur="1000" fill="hold"/>
                                        <p:tgtEl>
                                          <p:spTgt spid="18"/>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1000"/>
                                        <p:tgtEl>
                                          <p:spTgt spid="23"/>
                                        </p:tgtEl>
                                      </p:cBhvr>
                                    </p:animEffect>
                                    <p:anim calcmode="lin" valueType="num">
                                      <p:cBhvr>
                                        <p:cTn id="68" dur="1000" fill="hold"/>
                                        <p:tgtEl>
                                          <p:spTgt spid="23"/>
                                        </p:tgtEl>
                                        <p:attrNameLst>
                                          <p:attrName>ppt_x</p:attrName>
                                        </p:attrNameLst>
                                      </p:cBhvr>
                                      <p:tavLst>
                                        <p:tav tm="0">
                                          <p:val>
                                            <p:strVal val="#ppt_x"/>
                                          </p:val>
                                        </p:tav>
                                        <p:tav tm="100000">
                                          <p:val>
                                            <p:strVal val="#ppt_x"/>
                                          </p:val>
                                        </p:tav>
                                      </p:tavLst>
                                    </p:anim>
                                    <p:anim calcmode="lin" valueType="num">
                                      <p:cBhvr>
                                        <p:cTn id="69" dur="1000" fill="hold"/>
                                        <p:tgtEl>
                                          <p:spTgt spid="23"/>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1000"/>
                                        <p:tgtEl>
                                          <p:spTgt spid="24"/>
                                        </p:tgtEl>
                                      </p:cBhvr>
                                    </p:animEffect>
                                    <p:anim calcmode="lin" valueType="num">
                                      <p:cBhvr>
                                        <p:cTn id="73" dur="1000" fill="hold"/>
                                        <p:tgtEl>
                                          <p:spTgt spid="24"/>
                                        </p:tgtEl>
                                        <p:attrNameLst>
                                          <p:attrName>ppt_x</p:attrName>
                                        </p:attrNameLst>
                                      </p:cBhvr>
                                      <p:tavLst>
                                        <p:tav tm="0">
                                          <p:val>
                                            <p:strVal val="#ppt_x"/>
                                          </p:val>
                                        </p:tav>
                                        <p:tav tm="100000">
                                          <p:val>
                                            <p:strVal val="#ppt_x"/>
                                          </p:val>
                                        </p:tav>
                                      </p:tavLst>
                                    </p:anim>
                                    <p:anim calcmode="lin" valueType="num">
                                      <p:cBhvr>
                                        <p:cTn id="7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5" grpId="0"/>
      <p:bldP spid="22" grpId="0" animBg="1"/>
      <p:bldP spid="23" grpId="0" animBg="1"/>
      <p:bldP spid="24" grpId="0" animBg="1"/>
      <p:bldP spid="2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C0C5CA"/>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ounded Rectangle 2"/>
          <p:cNvSpPr/>
          <p:nvPr/>
        </p:nvSpPr>
        <p:spPr>
          <a:xfrm>
            <a:off x="1996225" y="296214"/>
            <a:ext cx="9710671" cy="888642"/>
          </a:xfrm>
          <a:prstGeom prst="roundRect">
            <a:avLst/>
          </a:prstGeom>
          <a:solidFill>
            <a:srgbClr val="0E3A04"/>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156" y="115910"/>
            <a:ext cx="2136867" cy="168377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 name="Oval 4"/>
          <p:cNvSpPr/>
          <p:nvPr/>
        </p:nvSpPr>
        <p:spPr>
          <a:xfrm>
            <a:off x="2028884" y="957796"/>
            <a:ext cx="1202295" cy="957796"/>
          </a:xfrm>
          <a:prstGeom prst="ellipse">
            <a:avLst/>
          </a:prstGeom>
          <a:solidFill>
            <a:schemeClr val="accent2"/>
          </a:solidFill>
          <a:ln w="38100">
            <a:solidFill>
              <a:schemeClr val="tx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2372454" y="871990"/>
            <a:ext cx="515154" cy="1107996"/>
          </a:xfrm>
          <a:prstGeom prst="rect">
            <a:avLst/>
          </a:prstGeom>
          <a:noFill/>
        </p:spPr>
        <p:txBody>
          <a:bodyPr wrap="square" rtlCol="0">
            <a:spAutoFit/>
          </a:bodyPr>
          <a:lstStyle/>
          <a:p>
            <a:r>
              <a:rPr lang="en-GB" sz="6600" b="1" dirty="0" smtClean="0">
                <a:solidFill>
                  <a:schemeClr val="bg1"/>
                </a:solidFill>
              </a:rPr>
              <a:t>1</a:t>
            </a:r>
            <a:endParaRPr lang="en-GB" sz="6600" b="1" dirty="0">
              <a:solidFill>
                <a:schemeClr val="bg1"/>
              </a:solidFill>
            </a:endParaRPr>
          </a:p>
        </p:txBody>
      </p:sp>
      <p:grpSp>
        <p:nvGrpSpPr>
          <p:cNvPr id="7" name="Group 6"/>
          <p:cNvGrpSpPr/>
          <p:nvPr/>
        </p:nvGrpSpPr>
        <p:grpSpPr>
          <a:xfrm>
            <a:off x="978794" y="2065792"/>
            <a:ext cx="11213206" cy="502276"/>
            <a:chOff x="978794" y="2065792"/>
            <a:chExt cx="11213206" cy="502276"/>
          </a:xfrm>
        </p:grpSpPr>
        <p:sp>
          <p:nvSpPr>
            <p:cNvPr id="8" name="Rounded Rectangle 7"/>
            <p:cNvSpPr/>
            <p:nvPr/>
          </p:nvSpPr>
          <p:spPr>
            <a:xfrm>
              <a:off x="981535" y="2065792"/>
              <a:ext cx="5148810" cy="463640"/>
            </a:xfrm>
            <a:prstGeom prst="roundRect">
              <a:avLst/>
            </a:prstGeom>
            <a:solidFill>
              <a:srgbClr val="F3540D"/>
            </a:solidFill>
            <a:ln>
              <a:solidFill>
                <a:srgbClr val="F354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                                             </a:t>
              </a:r>
              <a:endParaRPr lang="en-GB" dirty="0"/>
            </a:p>
          </p:txBody>
        </p:sp>
        <p:cxnSp>
          <p:nvCxnSpPr>
            <p:cNvPr id="9" name="Straight Connector 8"/>
            <p:cNvCxnSpPr/>
            <p:nvPr/>
          </p:nvCxnSpPr>
          <p:spPr>
            <a:xfrm>
              <a:off x="978794" y="2529432"/>
              <a:ext cx="11213206" cy="38636"/>
            </a:xfrm>
            <a:prstGeom prst="line">
              <a:avLst/>
            </a:prstGeom>
            <a:ln w="57150">
              <a:solidFill>
                <a:srgbClr val="F3540D"/>
              </a:solidFill>
            </a:ln>
          </p:spPr>
          <p:style>
            <a:lnRef idx="1">
              <a:schemeClr val="accent1"/>
            </a:lnRef>
            <a:fillRef idx="0">
              <a:schemeClr val="accent1"/>
            </a:fillRef>
            <a:effectRef idx="0">
              <a:schemeClr val="accent1"/>
            </a:effectRef>
            <a:fontRef idx="minor">
              <a:schemeClr val="tx1"/>
            </a:fontRef>
          </p:style>
        </p:cxnSp>
      </p:grpSp>
      <p:sp>
        <p:nvSpPr>
          <p:cNvPr id="10" name="Rounded Rectangle 9"/>
          <p:cNvSpPr/>
          <p:nvPr/>
        </p:nvSpPr>
        <p:spPr>
          <a:xfrm>
            <a:off x="145960" y="2674459"/>
            <a:ext cx="11900079" cy="411984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3027593" y="360288"/>
            <a:ext cx="8955689" cy="769441"/>
          </a:xfrm>
          <a:prstGeom prst="rect">
            <a:avLst/>
          </a:prstGeom>
          <a:noFill/>
        </p:spPr>
        <p:txBody>
          <a:bodyPr wrap="square" rtlCol="0">
            <a:spAutoFit/>
          </a:bodyPr>
          <a:lstStyle/>
          <a:p>
            <a:r>
              <a:rPr lang="en-GB" sz="4400" b="1" dirty="0" smtClean="0">
                <a:solidFill>
                  <a:schemeClr val="bg1"/>
                </a:solidFill>
              </a:rPr>
              <a:t>CONSERVING OUR ENVIRONMENT</a:t>
            </a:r>
            <a:endParaRPr lang="en-GB" sz="4400" b="1" dirty="0">
              <a:solidFill>
                <a:schemeClr val="bg1"/>
              </a:solidFill>
            </a:endParaRPr>
          </a:p>
        </p:txBody>
      </p:sp>
      <p:sp>
        <p:nvSpPr>
          <p:cNvPr id="12" name="TextBox 11"/>
          <p:cNvSpPr txBox="1"/>
          <p:nvPr/>
        </p:nvSpPr>
        <p:spPr>
          <a:xfrm>
            <a:off x="1223494" y="1989038"/>
            <a:ext cx="4906851" cy="584775"/>
          </a:xfrm>
          <a:prstGeom prst="rect">
            <a:avLst/>
          </a:prstGeom>
          <a:noFill/>
        </p:spPr>
        <p:txBody>
          <a:bodyPr wrap="square" rtlCol="0">
            <a:spAutoFit/>
          </a:bodyPr>
          <a:lstStyle/>
          <a:p>
            <a:r>
              <a:rPr lang="en-GB" sz="3200" b="1" dirty="0" smtClean="0">
                <a:solidFill>
                  <a:schemeClr val="bg1"/>
                </a:solidFill>
              </a:rPr>
              <a:t>Growing Climbing fruits</a:t>
            </a:r>
            <a:endParaRPr lang="en-GB" sz="3200" b="1" dirty="0">
              <a:solidFill>
                <a:schemeClr val="bg1"/>
              </a:solidFill>
            </a:endParaRPr>
          </a:p>
        </p:txBody>
      </p:sp>
      <p:sp>
        <p:nvSpPr>
          <p:cNvPr id="13" name="TextBox 12"/>
          <p:cNvSpPr txBox="1"/>
          <p:nvPr/>
        </p:nvSpPr>
        <p:spPr>
          <a:xfrm>
            <a:off x="547156" y="2709736"/>
            <a:ext cx="5177307" cy="461665"/>
          </a:xfrm>
          <a:prstGeom prst="rect">
            <a:avLst/>
          </a:prstGeom>
          <a:noFill/>
        </p:spPr>
        <p:txBody>
          <a:bodyPr wrap="square" rtlCol="0">
            <a:spAutoFit/>
          </a:bodyPr>
          <a:lstStyle/>
          <a:p>
            <a:r>
              <a:rPr lang="en-GB" sz="2400" b="1" i="1" dirty="0" smtClean="0">
                <a:solidFill>
                  <a:srgbClr val="00B0F0"/>
                </a:solidFill>
              </a:rPr>
              <a:t>Planting materials for climbing fruits.</a:t>
            </a:r>
            <a:endParaRPr lang="en-GB" sz="2400" b="1" i="1" dirty="0">
              <a:solidFill>
                <a:srgbClr val="00B0F0"/>
              </a:solidFill>
            </a:endParaRPr>
          </a:p>
        </p:txBody>
      </p:sp>
      <p:sp>
        <p:nvSpPr>
          <p:cNvPr id="14" name="TextBox 13"/>
          <p:cNvSpPr txBox="1"/>
          <p:nvPr/>
        </p:nvSpPr>
        <p:spPr>
          <a:xfrm>
            <a:off x="547156" y="3233102"/>
            <a:ext cx="5080912" cy="646331"/>
          </a:xfrm>
          <a:prstGeom prst="rect">
            <a:avLst/>
          </a:prstGeom>
          <a:noFill/>
        </p:spPr>
        <p:txBody>
          <a:bodyPr wrap="square" rtlCol="0">
            <a:spAutoFit/>
          </a:bodyPr>
          <a:lstStyle/>
          <a:p>
            <a:r>
              <a:rPr lang="en-GB" dirty="0" smtClean="0"/>
              <a:t>We can plant and grow climbing fruit plants from seeds or from branch cuttings.</a:t>
            </a:r>
            <a:endParaRPr lang="en-GB" dirty="0"/>
          </a:p>
        </p:txBody>
      </p:sp>
      <p:sp>
        <p:nvSpPr>
          <p:cNvPr id="15" name="TextBox 14"/>
          <p:cNvSpPr txBox="1"/>
          <p:nvPr/>
        </p:nvSpPr>
        <p:spPr>
          <a:xfrm>
            <a:off x="547156" y="4012476"/>
            <a:ext cx="4758940" cy="923330"/>
          </a:xfrm>
          <a:prstGeom prst="rect">
            <a:avLst/>
          </a:prstGeom>
          <a:noFill/>
        </p:spPr>
        <p:txBody>
          <a:bodyPr wrap="square" rtlCol="0">
            <a:spAutoFit/>
          </a:bodyPr>
          <a:lstStyle/>
          <a:p>
            <a:r>
              <a:rPr lang="en-GB" dirty="0" smtClean="0"/>
              <a:t>We get seeds from fruit and prepare them for planting. After getting the fruits, we dry them up on direct sunlight.</a:t>
            </a:r>
            <a:endParaRPr lang="en-GB" dirty="0"/>
          </a:p>
        </p:txBody>
      </p:sp>
      <p:sp>
        <p:nvSpPr>
          <p:cNvPr id="16" name="TextBox 15"/>
          <p:cNvSpPr txBox="1"/>
          <p:nvPr/>
        </p:nvSpPr>
        <p:spPr>
          <a:xfrm>
            <a:off x="547156" y="5085447"/>
            <a:ext cx="5080912" cy="923330"/>
          </a:xfrm>
          <a:prstGeom prst="rect">
            <a:avLst/>
          </a:prstGeom>
          <a:noFill/>
        </p:spPr>
        <p:txBody>
          <a:bodyPr wrap="square" rtlCol="0">
            <a:spAutoFit/>
          </a:bodyPr>
          <a:lstStyle/>
          <a:p>
            <a:r>
              <a:rPr lang="en-GB" dirty="0" smtClean="0"/>
              <a:t>We can get fruit plant cuttings for planting from growing fruit vines for climbing plants such as grapes and berries.</a:t>
            </a:r>
            <a:endParaRPr lang="en-GB" dirty="0"/>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94997" y="2867642"/>
            <a:ext cx="3606085" cy="1567317"/>
          </a:xfrm>
          <a:prstGeom prst="rect">
            <a:avLst/>
          </a:prstGeom>
        </p:spPr>
      </p:pic>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07292" y="4734379"/>
            <a:ext cx="5999604" cy="1760500"/>
          </a:xfrm>
          <a:prstGeom prst="rect">
            <a:avLst/>
          </a:prstGeom>
        </p:spPr>
      </p:pic>
      <p:sp>
        <p:nvSpPr>
          <p:cNvPr id="19" name="Rectangle 18"/>
          <p:cNvSpPr/>
          <p:nvPr/>
        </p:nvSpPr>
        <p:spPr>
          <a:xfrm>
            <a:off x="8131363" y="2081370"/>
            <a:ext cx="3851919" cy="400110"/>
          </a:xfrm>
          <a:prstGeom prst="rect">
            <a:avLst/>
          </a:prstGeom>
        </p:spPr>
        <p:style>
          <a:lnRef idx="0">
            <a:schemeClr val="accent5"/>
          </a:lnRef>
          <a:fillRef idx="3">
            <a:schemeClr val="accent5"/>
          </a:fillRef>
          <a:effectRef idx="3">
            <a:schemeClr val="accent5"/>
          </a:effectRef>
          <a:fontRef idx="minor">
            <a:schemeClr val="lt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000" b="1" dirty="0" smtClean="0">
                <a:ln w="11430"/>
                <a:solidFill>
                  <a:srgbClr val="FFFF00"/>
                </a:solidFill>
                <a:effectLst>
                  <a:outerShdw blurRad="50800" dist="39000" dir="5460000" algn="tl">
                    <a:srgbClr val="000000">
                      <a:alpha val="38000"/>
                    </a:srgbClr>
                  </a:outerShdw>
                </a:effectLst>
                <a:latin typeface="Book Antiqua" pitchFamily="18" charset="0"/>
              </a:rPr>
              <a:t>Developed by Charles Juma</a:t>
            </a:r>
            <a:endParaRPr lang="en-US" sz="2000" b="1" dirty="0">
              <a:ln w="11430"/>
              <a:solidFill>
                <a:srgbClr val="FFFF00"/>
              </a:solidFill>
              <a:effectLst>
                <a:outerShdw blurRad="50800" dist="39000" dir="5460000" algn="tl">
                  <a:srgbClr val="000000">
                    <a:alpha val="38000"/>
                  </a:srgbClr>
                </a:outerShdw>
              </a:effectLst>
              <a:latin typeface="Book Antiqua" pitchFamily="18" charset="0"/>
            </a:endParaRPr>
          </a:p>
        </p:txBody>
      </p:sp>
    </p:spTree>
    <p:extLst>
      <p:ext uri="{BB962C8B-B14F-4D97-AF65-F5344CB8AC3E}">
        <p14:creationId xmlns:p14="http://schemas.microsoft.com/office/powerpoint/2010/main" val="139229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5">
                                            <p:txEl>
                                              <p:pRg st="0" end="0"/>
                                            </p:txEl>
                                          </p:spTgt>
                                        </p:tgtEl>
                                        <p:attrNameLst>
                                          <p:attrName>style.visibility</p:attrName>
                                        </p:attrNameLst>
                                      </p:cBhvr>
                                      <p:to>
                                        <p:strVal val="visible"/>
                                      </p:to>
                                    </p:set>
                                    <p:animEffect transition="in" filter="fade">
                                      <p:cBhvr>
                                        <p:cTn id="39" dur="1000"/>
                                        <p:tgtEl>
                                          <p:spTgt spid="15">
                                            <p:txEl>
                                              <p:pRg st="0" end="0"/>
                                            </p:txEl>
                                          </p:spTgt>
                                        </p:tgtEl>
                                      </p:cBhvr>
                                    </p:animEffect>
                                    <p:anim calcmode="lin" valueType="num">
                                      <p:cBhvr>
                                        <p:cTn id="40"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41"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000"/>
                                        <p:tgtEl>
                                          <p:spTgt spid="16"/>
                                        </p:tgtEl>
                                      </p:cBhvr>
                                    </p:animEffect>
                                    <p:anim calcmode="lin" valueType="num">
                                      <p:cBhvr>
                                        <p:cTn id="47" dur="1000" fill="hold"/>
                                        <p:tgtEl>
                                          <p:spTgt spid="16"/>
                                        </p:tgtEl>
                                        <p:attrNameLst>
                                          <p:attrName>ppt_x</p:attrName>
                                        </p:attrNameLst>
                                      </p:cBhvr>
                                      <p:tavLst>
                                        <p:tav tm="0">
                                          <p:val>
                                            <p:strVal val="#ppt_x"/>
                                          </p:val>
                                        </p:tav>
                                        <p:tav tm="100000">
                                          <p:val>
                                            <p:strVal val="#ppt_x"/>
                                          </p:val>
                                        </p:tav>
                                      </p:tavLst>
                                    </p:anim>
                                    <p:anim calcmode="lin" valueType="num">
                                      <p:cBhvr>
                                        <p:cTn id="4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7" presetClass="entr" presetSubtype="0" fill="hold"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1000"/>
                                        <p:tgtEl>
                                          <p:spTgt spid="17"/>
                                        </p:tgtEl>
                                      </p:cBhvr>
                                    </p:animEffect>
                                    <p:anim calcmode="lin" valueType="num">
                                      <p:cBhvr>
                                        <p:cTn id="54" dur="1000" fill="hold"/>
                                        <p:tgtEl>
                                          <p:spTgt spid="17"/>
                                        </p:tgtEl>
                                        <p:attrNameLst>
                                          <p:attrName>ppt_x</p:attrName>
                                        </p:attrNameLst>
                                      </p:cBhvr>
                                      <p:tavLst>
                                        <p:tav tm="0">
                                          <p:val>
                                            <p:strVal val="#ppt_x"/>
                                          </p:val>
                                        </p:tav>
                                        <p:tav tm="100000">
                                          <p:val>
                                            <p:strVal val="#ppt_x"/>
                                          </p:val>
                                        </p:tav>
                                      </p:tavLst>
                                    </p:anim>
                                    <p:anim calcmode="lin" valueType="num">
                                      <p:cBhvr>
                                        <p:cTn id="55" dur="1000" fill="hold"/>
                                        <p:tgtEl>
                                          <p:spTgt spid="17"/>
                                        </p:tgtEl>
                                        <p:attrNameLst>
                                          <p:attrName>ppt_y</p:attrName>
                                        </p:attrNameLst>
                                      </p:cBhvr>
                                      <p:tavLst>
                                        <p:tav tm="0">
                                          <p:val>
                                            <p:strVal val="#ppt_y-.1"/>
                                          </p:val>
                                        </p:tav>
                                        <p:tav tm="100000">
                                          <p:val>
                                            <p:strVal val="#ppt_y"/>
                                          </p:val>
                                        </p:tav>
                                      </p:tavLst>
                                    </p:anim>
                                  </p:childTnLst>
                                </p:cTn>
                              </p:par>
                              <p:par>
                                <p:cTn id="56" presetID="47" presetClass="entr" presetSubtype="0" fill="hold"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1000"/>
                                        <p:tgtEl>
                                          <p:spTgt spid="18"/>
                                        </p:tgtEl>
                                      </p:cBhvr>
                                    </p:animEffect>
                                    <p:anim calcmode="lin" valueType="num">
                                      <p:cBhvr>
                                        <p:cTn id="59" dur="1000" fill="hold"/>
                                        <p:tgtEl>
                                          <p:spTgt spid="18"/>
                                        </p:tgtEl>
                                        <p:attrNameLst>
                                          <p:attrName>ppt_x</p:attrName>
                                        </p:attrNameLst>
                                      </p:cBhvr>
                                      <p:tavLst>
                                        <p:tav tm="0">
                                          <p:val>
                                            <p:strVal val="#ppt_x"/>
                                          </p:val>
                                        </p:tav>
                                        <p:tav tm="100000">
                                          <p:val>
                                            <p:strVal val="#ppt_x"/>
                                          </p:val>
                                        </p:tav>
                                      </p:tavLst>
                                    </p:anim>
                                    <p:anim calcmode="lin" valueType="num">
                                      <p:cBhvr>
                                        <p:cTn id="6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3" grpId="0"/>
      <p:bldP spid="14"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C0C5CA"/>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ounded Rectangle 2"/>
          <p:cNvSpPr/>
          <p:nvPr/>
        </p:nvSpPr>
        <p:spPr>
          <a:xfrm>
            <a:off x="1996225" y="296214"/>
            <a:ext cx="9710671" cy="888642"/>
          </a:xfrm>
          <a:prstGeom prst="roundRect">
            <a:avLst/>
          </a:prstGeom>
          <a:solidFill>
            <a:srgbClr val="0E3A04"/>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156" y="115910"/>
            <a:ext cx="2136867" cy="168377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 name="Oval 4"/>
          <p:cNvSpPr/>
          <p:nvPr/>
        </p:nvSpPr>
        <p:spPr>
          <a:xfrm>
            <a:off x="2028884" y="957796"/>
            <a:ext cx="1202295" cy="957796"/>
          </a:xfrm>
          <a:prstGeom prst="ellipse">
            <a:avLst/>
          </a:prstGeom>
          <a:solidFill>
            <a:schemeClr val="accent2"/>
          </a:solidFill>
          <a:ln w="38100">
            <a:solidFill>
              <a:schemeClr val="tx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2372454" y="871990"/>
            <a:ext cx="515154" cy="1107996"/>
          </a:xfrm>
          <a:prstGeom prst="rect">
            <a:avLst/>
          </a:prstGeom>
          <a:noFill/>
        </p:spPr>
        <p:txBody>
          <a:bodyPr wrap="square" rtlCol="0">
            <a:spAutoFit/>
          </a:bodyPr>
          <a:lstStyle/>
          <a:p>
            <a:r>
              <a:rPr lang="en-GB" sz="6600" b="1" dirty="0" smtClean="0">
                <a:solidFill>
                  <a:schemeClr val="bg1"/>
                </a:solidFill>
              </a:rPr>
              <a:t>1</a:t>
            </a:r>
            <a:endParaRPr lang="en-GB" sz="6600" b="1" dirty="0">
              <a:solidFill>
                <a:schemeClr val="bg1"/>
              </a:solidFill>
            </a:endParaRPr>
          </a:p>
        </p:txBody>
      </p:sp>
      <p:grpSp>
        <p:nvGrpSpPr>
          <p:cNvPr id="7" name="Group 6"/>
          <p:cNvGrpSpPr/>
          <p:nvPr/>
        </p:nvGrpSpPr>
        <p:grpSpPr>
          <a:xfrm>
            <a:off x="978794" y="2065792"/>
            <a:ext cx="11213206" cy="502276"/>
            <a:chOff x="978794" y="2065792"/>
            <a:chExt cx="11213206" cy="502276"/>
          </a:xfrm>
        </p:grpSpPr>
        <p:sp>
          <p:nvSpPr>
            <p:cNvPr id="8" name="Rounded Rectangle 7"/>
            <p:cNvSpPr/>
            <p:nvPr/>
          </p:nvSpPr>
          <p:spPr>
            <a:xfrm>
              <a:off x="981535" y="2065792"/>
              <a:ext cx="5148810" cy="463640"/>
            </a:xfrm>
            <a:prstGeom prst="roundRect">
              <a:avLst/>
            </a:prstGeom>
            <a:solidFill>
              <a:srgbClr val="F3540D"/>
            </a:solidFill>
            <a:ln>
              <a:solidFill>
                <a:srgbClr val="F354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                                             </a:t>
              </a:r>
              <a:endParaRPr lang="en-GB" dirty="0"/>
            </a:p>
          </p:txBody>
        </p:sp>
        <p:cxnSp>
          <p:nvCxnSpPr>
            <p:cNvPr id="9" name="Straight Connector 8"/>
            <p:cNvCxnSpPr/>
            <p:nvPr/>
          </p:nvCxnSpPr>
          <p:spPr>
            <a:xfrm>
              <a:off x="978794" y="2529432"/>
              <a:ext cx="11213206" cy="38636"/>
            </a:xfrm>
            <a:prstGeom prst="line">
              <a:avLst/>
            </a:prstGeom>
            <a:ln w="57150">
              <a:solidFill>
                <a:srgbClr val="F3540D"/>
              </a:solidFill>
            </a:ln>
          </p:spPr>
          <p:style>
            <a:lnRef idx="1">
              <a:schemeClr val="accent1"/>
            </a:lnRef>
            <a:fillRef idx="0">
              <a:schemeClr val="accent1"/>
            </a:fillRef>
            <a:effectRef idx="0">
              <a:schemeClr val="accent1"/>
            </a:effectRef>
            <a:fontRef idx="minor">
              <a:schemeClr val="tx1"/>
            </a:fontRef>
          </p:style>
        </p:cxnSp>
      </p:grpSp>
      <p:sp>
        <p:nvSpPr>
          <p:cNvPr id="10" name="Rounded Rectangle 9"/>
          <p:cNvSpPr/>
          <p:nvPr/>
        </p:nvSpPr>
        <p:spPr>
          <a:xfrm>
            <a:off x="145960" y="2674459"/>
            <a:ext cx="11900079" cy="411984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Box 10"/>
          <p:cNvSpPr txBox="1"/>
          <p:nvPr/>
        </p:nvSpPr>
        <p:spPr>
          <a:xfrm>
            <a:off x="3027593" y="360288"/>
            <a:ext cx="8955689" cy="769441"/>
          </a:xfrm>
          <a:prstGeom prst="rect">
            <a:avLst/>
          </a:prstGeom>
          <a:noFill/>
        </p:spPr>
        <p:txBody>
          <a:bodyPr wrap="square" rtlCol="0">
            <a:spAutoFit/>
          </a:bodyPr>
          <a:lstStyle/>
          <a:p>
            <a:r>
              <a:rPr lang="en-GB" sz="4400" b="1" dirty="0" smtClean="0">
                <a:solidFill>
                  <a:schemeClr val="bg1"/>
                </a:solidFill>
              </a:rPr>
              <a:t>CONSERVING OUR ENVIRONMENT</a:t>
            </a:r>
            <a:endParaRPr lang="en-GB" sz="4400" b="1" dirty="0">
              <a:solidFill>
                <a:schemeClr val="bg1"/>
              </a:solidFill>
            </a:endParaRPr>
          </a:p>
        </p:txBody>
      </p:sp>
      <p:sp>
        <p:nvSpPr>
          <p:cNvPr id="12" name="TextBox 11"/>
          <p:cNvSpPr txBox="1"/>
          <p:nvPr/>
        </p:nvSpPr>
        <p:spPr>
          <a:xfrm>
            <a:off x="1223494" y="1989038"/>
            <a:ext cx="4906851" cy="584775"/>
          </a:xfrm>
          <a:prstGeom prst="rect">
            <a:avLst/>
          </a:prstGeom>
          <a:noFill/>
        </p:spPr>
        <p:txBody>
          <a:bodyPr wrap="square" rtlCol="0">
            <a:spAutoFit/>
          </a:bodyPr>
          <a:lstStyle/>
          <a:p>
            <a:r>
              <a:rPr lang="en-GB" sz="3200" b="1" dirty="0" smtClean="0">
                <a:solidFill>
                  <a:schemeClr val="bg1"/>
                </a:solidFill>
              </a:rPr>
              <a:t>Growing Climbing fruits</a:t>
            </a:r>
            <a:endParaRPr lang="en-GB" sz="3200" b="1" dirty="0">
              <a:solidFill>
                <a:schemeClr val="bg1"/>
              </a:solidFill>
            </a:endParaRPr>
          </a:p>
        </p:txBody>
      </p:sp>
      <p:sp>
        <p:nvSpPr>
          <p:cNvPr id="13" name="TextBox 12"/>
          <p:cNvSpPr txBox="1"/>
          <p:nvPr/>
        </p:nvSpPr>
        <p:spPr>
          <a:xfrm>
            <a:off x="404266" y="2998245"/>
            <a:ext cx="5653825" cy="461665"/>
          </a:xfrm>
          <a:prstGeom prst="rect">
            <a:avLst/>
          </a:prstGeom>
          <a:noFill/>
        </p:spPr>
        <p:txBody>
          <a:bodyPr wrap="square" rtlCol="0">
            <a:spAutoFit/>
          </a:bodyPr>
          <a:lstStyle/>
          <a:p>
            <a:r>
              <a:rPr lang="en-GB" sz="2400" b="1" i="1" dirty="0" smtClean="0">
                <a:solidFill>
                  <a:srgbClr val="00B0F0"/>
                </a:solidFill>
              </a:rPr>
              <a:t>Raising climbing fruit seedlings from seeds.</a:t>
            </a:r>
            <a:endParaRPr lang="en-GB" sz="2400" b="1" i="1" dirty="0">
              <a:solidFill>
                <a:srgbClr val="00B0F0"/>
              </a:solidFill>
            </a:endParaRPr>
          </a:p>
        </p:txBody>
      </p:sp>
      <p:sp>
        <p:nvSpPr>
          <p:cNvPr id="14" name="TextBox 13"/>
          <p:cNvSpPr txBox="1"/>
          <p:nvPr/>
        </p:nvSpPr>
        <p:spPr>
          <a:xfrm>
            <a:off x="978794" y="3652304"/>
            <a:ext cx="6317283" cy="2585323"/>
          </a:xfrm>
          <a:prstGeom prst="rect">
            <a:avLst/>
          </a:prstGeom>
          <a:noFill/>
        </p:spPr>
        <p:txBody>
          <a:bodyPr wrap="square" rtlCol="0">
            <a:spAutoFit/>
          </a:bodyPr>
          <a:lstStyle/>
          <a:p>
            <a:pPr marL="342900" indent="-342900">
              <a:lnSpc>
                <a:spcPct val="150000"/>
              </a:lnSpc>
              <a:buFont typeface="+mj-lt"/>
              <a:buAutoNum type="alphaLcPeriod"/>
            </a:pPr>
            <a:r>
              <a:rPr lang="en-GB" dirty="0" smtClean="0"/>
              <a:t>Extract seeds from a ripe fruit by cutting it into two.</a:t>
            </a:r>
          </a:p>
          <a:p>
            <a:pPr marL="342900" indent="-342900">
              <a:lnSpc>
                <a:spcPct val="150000"/>
              </a:lnSpc>
              <a:buFont typeface="+mj-lt"/>
              <a:buAutoNum type="alphaLcPeriod"/>
            </a:pPr>
            <a:r>
              <a:rPr lang="en-GB" dirty="0" smtClean="0"/>
              <a:t>Clean the seeds and dry them on direct sunlight.</a:t>
            </a:r>
          </a:p>
          <a:p>
            <a:pPr marL="342900" indent="-342900">
              <a:lnSpc>
                <a:spcPct val="150000"/>
              </a:lnSpc>
              <a:buFont typeface="+mj-lt"/>
              <a:buAutoNum type="alphaLcPeriod"/>
            </a:pPr>
            <a:r>
              <a:rPr lang="en-GB" dirty="0" smtClean="0"/>
              <a:t>Select good seeds and plant them in a prepared seedbed.</a:t>
            </a:r>
          </a:p>
          <a:p>
            <a:pPr marL="342900" indent="-342900">
              <a:lnSpc>
                <a:spcPct val="150000"/>
              </a:lnSpc>
              <a:buFont typeface="+mj-lt"/>
              <a:buAutoNum type="alphaLcPeriod"/>
            </a:pPr>
            <a:r>
              <a:rPr lang="en-GB" dirty="0" smtClean="0"/>
              <a:t>Take care of the seedbed by watering it regularly.</a:t>
            </a:r>
          </a:p>
          <a:p>
            <a:pPr marL="342900" indent="-342900">
              <a:lnSpc>
                <a:spcPct val="150000"/>
              </a:lnSpc>
              <a:buFont typeface="+mj-lt"/>
              <a:buAutoNum type="alphaLcPeriod"/>
            </a:pPr>
            <a:r>
              <a:rPr lang="en-GB" dirty="0" smtClean="0"/>
              <a:t>Transplant the seedlings once they are ready for transplanting.</a:t>
            </a:r>
            <a:endParaRPr lang="en-GB"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3380" y="2832175"/>
            <a:ext cx="4623515" cy="1714500"/>
          </a:xfrm>
          <a:prstGeom prst="rect">
            <a:avLst/>
          </a:prstGeom>
        </p:spPr>
      </p:pic>
      <p:pic>
        <p:nvPicPr>
          <p:cNvPr id="16" name="Picture 15"/>
          <p:cNvPicPr>
            <a:picLocks noChangeAspect="1"/>
          </p:cNvPicPr>
          <p:nvPr/>
        </p:nvPicPr>
        <p:blipFill rotWithShape="1">
          <a:blip r:embed="rId4">
            <a:extLst>
              <a:ext uri="{28A0092B-C50C-407E-A947-70E740481C1C}">
                <a14:useLocalDpi xmlns:a14="http://schemas.microsoft.com/office/drawing/2010/main" val="0"/>
              </a:ext>
            </a:extLst>
          </a:blip>
          <a:srcRect t="12468" b="13166"/>
          <a:stretch/>
        </p:blipFill>
        <p:spPr>
          <a:xfrm>
            <a:off x="7083381" y="4649846"/>
            <a:ext cx="4623516" cy="1920295"/>
          </a:xfrm>
          <a:prstGeom prst="rect">
            <a:avLst/>
          </a:prstGeom>
        </p:spPr>
      </p:pic>
      <p:sp>
        <p:nvSpPr>
          <p:cNvPr id="17" name="Rectangle 16"/>
          <p:cNvSpPr/>
          <p:nvPr/>
        </p:nvSpPr>
        <p:spPr>
          <a:xfrm>
            <a:off x="8131363" y="2081370"/>
            <a:ext cx="3851919" cy="400110"/>
          </a:xfrm>
          <a:prstGeom prst="rect">
            <a:avLst/>
          </a:prstGeom>
        </p:spPr>
        <p:style>
          <a:lnRef idx="0">
            <a:schemeClr val="accent5"/>
          </a:lnRef>
          <a:fillRef idx="3">
            <a:schemeClr val="accent5"/>
          </a:fillRef>
          <a:effectRef idx="3">
            <a:schemeClr val="accent5"/>
          </a:effectRef>
          <a:fontRef idx="minor">
            <a:schemeClr val="lt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000" b="1" dirty="0" smtClean="0">
                <a:ln w="11430"/>
                <a:solidFill>
                  <a:srgbClr val="FFFF00"/>
                </a:solidFill>
                <a:effectLst>
                  <a:outerShdw blurRad="50800" dist="39000" dir="5460000" algn="tl">
                    <a:srgbClr val="000000">
                      <a:alpha val="38000"/>
                    </a:srgbClr>
                  </a:outerShdw>
                </a:effectLst>
                <a:latin typeface="Book Antiqua" pitchFamily="18" charset="0"/>
              </a:rPr>
              <a:t>Developed by Charles Juma</a:t>
            </a:r>
            <a:endParaRPr lang="en-US" sz="2000" b="1" dirty="0">
              <a:ln w="11430"/>
              <a:solidFill>
                <a:srgbClr val="FFFF00"/>
              </a:solidFill>
              <a:effectLst>
                <a:outerShdw blurRad="50800" dist="39000" dir="5460000" algn="tl">
                  <a:srgbClr val="000000">
                    <a:alpha val="38000"/>
                  </a:srgbClr>
                </a:outerShdw>
              </a:effectLst>
              <a:latin typeface="Book Antiqua" pitchFamily="18" charset="0"/>
            </a:endParaRPr>
          </a:p>
        </p:txBody>
      </p:sp>
    </p:spTree>
    <p:extLst>
      <p:ext uri="{BB962C8B-B14F-4D97-AF65-F5344CB8AC3E}">
        <p14:creationId xmlns:p14="http://schemas.microsoft.com/office/powerpoint/2010/main" val="139229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right)">
                                      <p:cBhvr>
                                        <p:cTn id="39" dur="500"/>
                                        <p:tgtEl>
                                          <p:spTgt spid="15"/>
                                        </p:tgtEl>
                                      </p:cBhvr>
                                    </p:animEffect>
                                  </p:childTnLst>
                                </p:cTn>
                              </p:par>
                              <p:par>
                                <p:cTn id="40" presetID="22" presetClass="entr" presetSubtype="2" fill="hold"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right)">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C0C5CA"/>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ounded Rectangle 2"/>
          <p:cNvSpPr/>
          <p:nvPr/>
        </p:nvSpPr>
        <p:spPr>
          <a:xfrm>
            <a:off x="1996225" y="296214"/>
            <a:ext cx="9710671" cy="888642"/>
          </a:xfrm>
          <a:prstGeom prst="roundRect">
            <a:avLst/>
          </a:prstGeom>
          <a:solidFill>
            <a:srgbClr val="0E3A04"/>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156" y="115910"/>
            <a:ext cx="2136867" cy="168377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 name="Oval 4"/>
          <p:cNvSpPr/>
          <p:nvPr/>
        </p:nvSpPr>
        <p:spPr>
          <a:xfrm>
            <a:off x="2028884" y="957796"/>
            <a:ext cx="1202295" cy="957796"/>
          </a:xfrm>
          <a:prstGeom prst="ellipse">
            <a:avLst/>
          </a:prstGeom>
          <a:solidFill>
            <a:schemeClr val="accent2"/>
          </a:solidFill>
          <a:ln w="38100">
            <a:solidFill>
              <a:schemeClr val="tx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2372454" y="871990"/>
            <a:ext cx="515154" cy="1107996"/>
          </a:xfrm>
          <a:prstGeom prst="rect">
            <a:avLst/>
          </a:prstGeom>
          <a:noFill/>
        </p:spPr>
        <p:txBody>
          <a:bodyPr wrap="square" rtlCol="0">
            <a:spAutoFit/>
          </a:bodyPr>
          <a:lstStyle/>
          <a:p>
            <a:r>
              <a:rPr lang="en-GB" sz="6600" b="1" dirty="0" smtClean="0">
                <a:solidFill>
                  <a:schemeClr val="bg1"/>
                </a:solidFill>
              </a:rPr>
              <a:t>1</a:t>
            </a:r>
            <a:endParaRPr lang="en-GB" sz="6600" b="1" dirty="0">
              <a:solidFill>
                <a:schemeClr val="bg1"/>
              </a:solidFill>
            </a:endParaRPr>
          </a:p>
        </p:txBody>
      </p:sp>
      <p:grpSp>
        <p:nvGrpSpPr>
          <p:cNvPr id="7" name="Group 6"/>
          <p:cNvGrpSpPr/>
          <p:nvPr/>
        </p:nvGrpSpPr>
        <p:grpSpPr>
          <a:xfrm>
            <a:off x="978794" y="2065792"/>
            <a:ext cx="11213206" cy="502276"/>
            <a:chOff x="978794" y="2065792"/>
            <a:chExt cx="11213206" cy="502276"/>
          </a:xfrm>
        </p:grpSpPr>
        <p:sp>
          <p:nvSpPr>
            <p:cNvPr id="8" name="Rounded Rectangle 7"/>
            <p:cNvSpPr/>
            <p:nvPr/>
          </p:nvSpPr>
          <p:spPr>
            <a:xfrm>
              <a:off x="981535" y="2065792"/>
              <a:ext cx="5148810" cy="463640"/>
            </a:xfrm>
            <a:prstGeom prst="roundRect">
              <a:avLst/>
            </a:prstGeom>
            <a:solidFill>
              <a:srgbClr val="F3540D"/>
            </a:solidFill>
            <a:ln>
              <a:solidFill>
                <a:srgbClr val="F354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                                             </a:t>
              </a:r>
              <a:endParaRPr lang="en-GB" dirty="0"/>
            </a:p>
          </p:txBody>
        </p:sp>
        <p:cxnSp>
          <p:nvCxnSpPr>
            <p:cNvPr id="9" name="Straight Connector 8"/>
            <p:cNvCxnSpPr/>
            <p:nvPr/>
          </p:nvCxnSpPr>
          <p:spPr>
            <a:xfrm>
              <a:off x="978794" y="2529432"/>
              <a:ext cx="11213206" cy="38636"/>
            </a:xfrm>
            <a:prstGeom prst="line">
              <a:avLst/>
            </a:prstGeom>
            <a:ln w="57150">
              <a:solidFill>
                <a:srgbClr val="F3540D"/>
              </a:solidFill>
            </a:ln>
          </p:spPr>
          <p:style>
            <a:lnRef idx="1">
              <a:schemeClr val="accent1"/>
            </a:lnRef>
            <a:fillRef idx="0">
              <a:schemeClr val="accent1"/>
            </a:fillRef>
            <a:effectRef idx="0">
              <a:schemeClr val="accent1"/>
            </a:effectRef>
            <a:fontRef idx="minor">
              <a:schemeClr val="tx1"/>
            </a:fontRef>
          </p:style>
        </p:cxnSp>
      </p:grpSp>
      <p:sp>
        <p:nvSpPr>
          <p:cNvPr id="10" name="Rounded Rectangle 9"/>
          <p:cNvSpPr/>
          <p:nvPr/>
        </p:nvSpPr>
        <p:spPr>
          <a:xfrm>
            <a:off x="145960" y="2712732"/>
            <a:ext cx="11900079" cy="411984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3027593" y="360288"/>
            <a:ext cx="8955689" cy="769441"/>
          </a:xfrm>
          <a:prstGeom prst="rect">
            <a:avLst/>
          </a:prstGeom>
          <a:noFill/>
        </p:spPr>
        <p:txBody>
          <a:bodyPr wrap="square" rtlCol="0">
            <a:spAutoFit/>
          </a:bodyPr>
          <a:lstStyle/>
          <a:p>
            <a:r>
              <a:rPr lang="en-GB" sz="4400" b="1" dirty="0" smtClean="0">
                <a:solidFill>
                  <a:schemeClr val="bg1"/>
                </a:solidFill>
              </a:rPr>
              <a:t>CONSERVING OUR ENVIRONMENT</a:t>
            </a:r>
            <a:endParaRPr lang="en-GB" sz="4400" b="1" dirty="0">
              <a:solidFill>
                <a:schemeClr val="bg1"/>
              </a:solidFill>
            </a:endParaRPr>
          </a:p>
        </p:txBody>
      </p:sp>
      <p:sp>
        <p:nvSpPr>
          <p:cNvPr id="12" name="TextBox 11"/>
          <p:cNvSpPr txBox="1"/>
          <p:nvPr/>
        </p:nvSpPr>
        <p:spPr>
          <a:xfrm>
            <a:off x="1223494" y="1989038"/>
            <a:ext cx="4906851" cy="584775"/>
          </a:xfrm>
          <a:prstGeom prst="rect">
            <a:avLst/>
          </a:prstGeom>
          <a:noFill/>
        </p:spPr>
        <p:txBody>
          <a:bodyPr wrap="square" rtlCol="0">
            <a:spAutoFit/>
          </a:bodyPr>
          <a:lstStyle/>
          <a:p>
            <a:r>
              <a:rPr lang="en-GB" sz="3200" b="1" dirty="0" smtClean="0">
                <a:solidFill>
                  <a:schemeClr val="bg1"/>
                </a:solidFill>
              </a:rPr>
              <a:t>Growing Climbing fruits</a:t>
            </a:r>
            <a:endParaRPr lang="en-GB" sz="3200" b="1" dirty="0">
              <a:solidFill>
                <a:schemeClr val="bg1"/>
              </a:solidFill>
            </a:endParaRPr>
          </a:p>
        </p:txBody>
      </p:sp>
      <p:sp>
        <p:nvSpPr>
          <p:cNvPr id="13" name="TextBox 12"/>
          <p:cNvSpPr txBox="1"/>
          <p:nvPr/>
        </p:nvSpPr>
        <p:spPr>
          <a:xfrm>
            <a:off x="399245" y="2882136"/>
            <a:ext cx="5950040" cy="461665"/>
          </a:xfrm>
          <a:prstGeom prst="rect">
            <a:avLst/>
          </a:prstGeom>
          <a:noFill/>
        </p:spPr>
        <p:txBody>
          <a:bodyPr wrap="square" rtlCol="0">
            <a:spAutoFit/>
          </a:bodyPr>
          <a:lstStyle/>
          <a:p>
            <a:r>
              <a:rPr lang="en-GB" sz="2400" b="1" i="1" dirty="0" smtClean="0">
                <a:solidFill>
                  <a:srgbClr val="00B0F0"/>
                </a:solidFill>
              </a:rPr>
              <a:t>Raising climbing fruit seedlings from cuttings.</a:t>
            </a:r>
            <a:endParaRPr lang="en-GB" sz="2400" b="1" i="1" dirty="0">
              <a:solidFill>
                <a:srgbClr val="00B0F0"/>
              </a:solidFill>
            </a:endParaRPr>
          </a:p>
        </p:txBody>
      </p:sp>
      <p:sp>
        <p:nvSpPr>
          <p:cNvPr id="14" name="TextBox 13"/>
          <p:cNvSpPr txBox="1"/>
          <p:nvPr/>
        </p:nvSpPr>
        <p:spPr>
          <a:xfrm>
            <a:off x="682581" y="3442845"/>
            <a:ext cx="5988675" cy="2585323"/>
          </a:xfrm>
          <a:prstGeom prst="rect">
            <a:avLst/>
          </a:prstGeom>
          <a:noFill/>
        </p:spPr>
        <p:txBody>
          <a:bodyPr wrap="square" rtlCol="0">
            <a:spAutoFit/>
          </a:bodyPr>
          <a:lstStyle/>
          <a:p>
            <a:pPr marL="342900" indent="-342900">
              <a:lnSpc>
                <a:spcPct val="150000"/>
              </a:lnSpc>
              <a:buFont typeface="+mj-lt"/>
              <a:buAutoNum type="alphaLcParenR"/>
            </a:pPr>
            <a:r>
              <a:rPr lang="en-GB" dirty="0" smtClean="0"/>
              <a:t>Get a stem cutting.</a:t>
            </a:r>
          </a:p>
          <a:p>
            <a:pPr marL="342900" indent="-342900">
              <a:lnSpc>
                <a:spcPct val="150000"/>
              </a:lnSpc>
              <a:buFont typeface="+mj-lt"/>
              <a:buAutoNum type="alphaLcParenR"/>
            </a:pPr>
            <a:r>
              <a:rPr lang="en-GB" dirty="0" smtClean="0"/>
              <a:t>Plant the stem cutting in sockets with its buds pointing up.</a:t>
            </a:r>
          </a:p>
          <a:p>
            <a:pPr marL="342900" indent="-342900">
              <a:lnSpc>
                <a:spcPct val="150000"/>
              </a:lnSpc>
              <a:buFont typeface="+mj-lt"/>
              <a:buAutoNum type="alphaLcParenR"/>
            </a:pPr>
            <a:r>
              <a:rPr lang="en-GB" dirty="0" smtClean="0"/>
              <a:t>Water the planted stem every day. </a:t>
            </a:r>
          </a:p>
          <a:p>
            <a:pPr marL="342900" indent="-342900">
              <a:lnSpc>
                <a:spcPct val="150000"/>
              </a:lnSpc>
              <a:buFont typeface="+mj-lt"/>
              <a:buAutoNum type="alphaLcParenR"/>
            </a:pPr>
            <a:r>
              <a:rPr lang="en-GB" dirty="0" smtClean="0"/>
              <a:t>Weeding should be done regularly by uprooting weeds.</a:t>
            </a:r>
          </a:p>
          <a:p>
            <a:pPr marL="342900" indent="-342900">
              <a:lnSpc>
                <a:spcPct val="150000"/>
              </a:lnSpc>
              <a:buFont typeface="+mj-lt"/>
              <a:buAutoNum type="alphaLcParenR"/>
            </a:pPr>
            <a:r>
              <a:rPr lang="en-GB" dirty="0" smtClean="0"/>
              <a:t>Transplant the fruit to a different location when it starts producing roots and new leaves.</a:t>
            </a:r>
            <a:endParaRPr lang="en-GB" dirty="0"/>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55735" y="4968727"/>
            <a:ext cx="2923504" cy="1448872"/>
          </a:xfrm>
          <a:prstGeom prst="rect">
            <a:avLst/>
          </a:prstGeom>
        </p:spPr>
      </p:pic>
      <p:pic>
        <p:nvPicPr>
          <p:cNvPr id="16" name="Picture 15"/>
          <p:cNvPicPr>
            <a:picLocks noChangeAspect="1"/>
          </p:cNvPicPr>
          <p:nvPr/>
        </p:nvPicPr>
        <p:blipFill rotWithShape="1">
          <a:blip r:embed="rId4">
            <a:extLst>
              <a:ext uri="{28A0092B-C50C-407E-A947-70E740481C1C}">
                <a14:useLocalDpi xmlns:a14="http://schemas.microsoft.com/office/drawing/2010/main" val="0"/>
              </a:ext>
            </a:extLst>
          </a:blip>
          <a:srcRect t="10282" b="10040"/>
          <a:stretch/>
        </p:blipFill>
        <p:spPr>
          <a:xfrm>
            <a:off x="7328079" y="3051827"/>
            <a:ext cx="4378817" cy="1581268"/>
          </a:xfrm>
          <a:prstGeom prst="rect">
            <a:avLst/>
          </a:prstGeom>
        </p:spPr>
      </p:pic>
      <p:sp>
        <p:nvSpPr>
          <p:cNvPr id="17" name="Rectangle 16"/>
          <p:cNvSpPr/>
          <p:nvPr/>
        </p:nvSpPr>
        <p:spPr>
          <a:xfrm>
            <a:off x="8131363" y="2081370"/>
            <a:ext cx="3851919" cy="400110"/>
          </a:xfrm>
          <a:prstGeom prst="rect">
            <a:avLst/>
          </a:prstGeom>
        </p:spPr>
        <p:style>
          <a:lnRef idx="0">
            <a:schemeClr val="accent5"/>
          </a:lnRef>
          <a:fillRef idx="3">
            <a:schemeClr val="accent5"/>
          </a:fillRef>
          <a:effectRef idx="3">
            <a:schemeClr val="accent5"/>
          </a:effectRef>
          <a:fontRef idx="minor">
            <a:schemeClr val="lt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000" b="1" dirty="0" smtClean="0">
                <a:ln w="11430"/>
                <a:solidFill>
                  <a:srgbClr val="FFFF00"/>
                </a:solidFill>
                <a:effectLst>
                  <a:outerShdw blurRad="50800" dist="39000" dir="5460000" algn="tl">
                    <a:srgbClr val="000000">
                      <a:alpha val="38000"/>
                    </a:srgbClr>
                  </a:outerShdw>
                </a:effectLst>
                <a:latin typeface="Book Antiqua" pitchFamily="18" charset="0"/>
              </a:rPr>
              <a:t>Developed by Charles Juma</a:t>
            </a:r>
            <a:endParaRPr lang="en-US" sz="2000" b="1" dirty="0">
              <a:ln w="11430"/>
              <a:solidFill>
                <a:srgbClr val="FFFF00"/>
              </a:solidFill>
              <a:effectLst>
                <a:outerShdw blurRad="50800" dist="39000" dir="5460000" algn="tl">
                  <a:srgbClr val="000000">
                    <a:alpha val="38000"/>
                  </a:srgbClr>
                </a:outerShdw>
              </a:effectLst>
              <a:latin typeface="Book Antiqua" pitchFamily="18" charset="0"/>
            </a:endParaRPr>
          </a:p>
        </p:txBody>
      </p:sp>
    </p:spTree>
    <p:extLst>
      <p:ext uri="{BB962C8B-B14F-4D97-AF65-F5344CB8AC3E}">
        <p14:creationId xmlns:p14="http://schemas.microsoft.com/office/powerpoint/2010/main" val="139229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up)">
                                      <p:cBhvr>
                                        <p:cTn id="39" dur="500"/>
                                        <p:tgtEl>
                                          <p:spTgt spid="16"/>
                                        </p:tgtEl>
                                      </p:cBhvr>
                                    </p:animEffect>
                                  </p:childTnLst>
                                </p:cTn>
                              </p:par>
                              <p:par>
                                <p:cTn id="40" presetID="22" presetClass="entr" presetSubtype="1"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up)">
                                      <p:cBhvr>
                                        <p:cTn id="4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C0C5CA"/>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ounded Rectangle 2"/>
          <p:cNvSpPr/>
          <p:nvPr/>
        </p:nvSpPr>
        <p:spPr>
          <a:xfrm>
            <a:off x="1996225" y="296214"/>
            <a:ext cx="9710671" cy="888642"/>
          </a:xfrm>
          <a:prstGeom prst="roundRect">
            <a:avLst/>
          </a:prstGeom>
          <a:solidFill>
            <a:srgbClr val="0E3A04"/>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156" y="115910"/>
            <a:ext cx="2136867" cy="168377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 name="Oval 4"/>
          <p:cNvSpPr/>
          <p:nvPr/>
        </p:nvSpPr>
        <p:spPr>
          <a:xfrm>
            <a:off x="2028884" y="957796"/>
            <a:ext cx="1202295" cy="957796"/>
          </a:xfrm>
          <a:prstGeom prst="ellipse">
            <a:avLst/>
          </a:prstGeom>
          <a:solidFill>
            <a:schemeClr val="accent2"/>
          </a:solidFill>
          <a:ln w="38100">
            <a:solidFill>
              <a:schemeClr val="tx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2372454" y="871990"/>
            <a:ext cx="515154" cy="1107996"/>
          </a:xfrm>
          <a:prstGeom prst="rect">
            <a:avLst/>
          </a:prstGeom>
          <a:noFill/>
        </p:spPr>
        <p:txBody>
          <a:bodyPr wrap="square" rtlCol="0">
            <a:spAutoFit/>
          </a:bodyPr>
          <a:lstStyle/>
          <a:p>
            <a:r>
              <a:rPr lang="en-GB" sz="6600" b="1" dirty="0" smtClean="0">
                <a:solidFill>
                  <a:schemeClr val="bg1"/>
                </a:solidFill>
              </a:rPr>
              <a:t>1</a:t>
            </a:r>
            <a:endParaRPr lang="en-GB" sz="6600" b="1" dirty="0">
              <a:solidFill>
                <a:schemeClr val="bg1"/>
              </a:solidFill>
            </a:endParaRPr>
          </a:p>
        </p:txBody>
      </p:sp>
      <p:grpSp>
        <p:nvGrpSpPr>
          <p:cNvPr id="7" name="Group 6"/>
          <p:cNvGrpSpPr/>
          <p:nvPr/>
        </p:nvGrpSpPr>
        <p:grpSpPr>
          <a:xfrm>
            <a:off x="978794" y="2065792"/>
            <a:ext cx="11213206" cy="502276"/>
            <a:chOff x="978794" y="2065792"/>
            <a:chExt cx="11213206" cy="502276"/>
          </a:xfrm>
        </p:grpSpPr>
        <p:sp>
          <p:nvSpPr>
            <p:cNvPr id="8" name="Rounded Rectangle 7"/>
            <p:cNvSpPr/>
            <p:nvPr/>
          </p:nvSpPr>
          <p:spPr>
            <a:xfrm>
              <a:off x="981535" y="2065792"/>
              <a:ext cx="5148810" cy="463640"/>
            </a:xfrm>
            <a:prstGeom prst="roundRect">
              <a:avLst/>
            </a:prstGeom>
            <a:solidFill>
              <a:srgbClr val="F3540D"/>
            </a:solidFill>
            <a:ln>
              <a:solidFill>
                <a:srgbClr val="F354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                                             </a:t>
              </a:r>
              <a:endParaRPr lang="en-GB" dirty="0"/>
            </a:p>
          </p:txBody>
        </p:sp>
        <p:cxnSp>
          <p:nvCxnSpPr>
            <p:cNvPr id="9" name="Straight Connector 8"/>
            <p:cNvCxnSpPr/>
            <p:nvPr/>
          </p:nvCxnSpPr>
          <p:spPr>
            <a:xfrm>
              <a:off x="978794" y="2529432"/>
              <a:ext cx="11213206" cy="38636"/>
            </a:xfrm>
            <a:prstGeom prst="line">
              <a:avLst/>
            </a:prstGeom>
            <a:ln w="57150">
              <a:solidFill>
                <a:srgbClr val="F3540D"/>
              </a:solidFill>
            </a:ln>
          </p:spPr>
          <p:style>
            <a:lnRef idx="1">
              <a:schemeClr val="accent1"/>
            </a:lnRef>
            <a:fillRef idx="0">
              <a:schemeClr val="accent1"/>
            </a:fillRef>
            <a:effectRef idx="0">
              <a:schemeClr val="accent1"/>
            </a:effectRef>
            <a:fontRef idx="minor">
              <a:schemeClr val="tx1"/>
            </a:fontRef>
          </p:style>
        </p:cxnSp>
      </p:grpSp>
      <p:sp>
        <p:nvSpPr>
          <p:cNvPr id="10" name="Rounded Rectangle 9"/>
          <p:cNvSpPr/>
          <p:nvPr/>
        </p:nvSpPr>
        <p:spPr>
          <a:xfrm>
            <a:off x="145960" y="2674459"/>
            <a:ext cx="11900079" cy="411984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3027593" y="360288"/>
            <a:ext cx="8955689" cy="769441"/>
          </a:xfrm>
          <a:prstGeom prst="rect">
            <a:avLst/>
          </a:prstGeom>
          <a:noFill/>
        </p:spPr>
        <p:txBody>
          <a:bodyPr wrap="square" rtlCol="0">
            <a:spAutoFit/>
          </a:bodyPr>
          <a:lstStyle/>
          <a:p>
            <a:r>
              <a:rPr lang="en-GB" sz="4400" b="1" dirty="0" smtClean="0">
                <a:solidFill>
                  <a:schemeClr val="bg1"/>
                </a:solidFill>
              </a:rPr>
              <a:t>CONSERVING OUR ENVIRONMENT</a:t>
            </a:r>
            <a:endParaRPr lang="en-GB" sz="4400" b="1" dirty="0">
              <a:solidFill>
                <a:schemeClr val="bg1"/>
              </a:solidFill>
            </a:endParaRPr>
          </a:p>
        </p:txBody>
      </p:sp>
      <p:sp>
        <p:nvSpPr>
          <p:cNvPr id="12" name="TextBox 11"/>
          <p:cNvSpPr txBox="1"/>
          <p:nvPr/>
        </p:nvSpPr>
        <p:spPr>
          <a:xfrm>
            <a:off x="1223494" y="1989038"/>
            <a:ext cx="4906851" cy="584775"/>
          </a:xfrm>
          <a:prstGeom prst="rect">
            <a:avLst/>
          </a:prstGeom>
          <a:noFill/>
        </p:spPr>
        <p:txBody>
          <a:bodyPr wrap="square" rtlCol="0">
            <a:spAutoFit/>
          </a:bodyPr>
          <a:lstStyle/>
          <a:p>
            <a:r>
              <a:rPr lang="en-GB" sz="3200" b="1" dirty="0" smtClean="0">
                <a:solidFill>
                  <a:schemeClr val="bg1"/>
                </a:solidFill>
              </a:rPr>
              <a:t>Growing Climbing fruits</a:t>
            </a:r>
            <a:endParaRPr lang="en-GB" sz="3200" b="1" dirty="0">
              <a:solidFill>
                <a:schemeClr val="bg1"/>
              </a:solidFill>
            </a:endParaRPr>
          </a:p>
        </p:txBody>
      </p:sp>
      <p:sp>
        <p:nvSpPr>
          <p:cNvPr id="13" name="TextBox 12"/>
          <p:cNvSpPr txBox="1"/>
          <p:nvPr/>
        </p:nvSpPr>
        <p:spPr>
          <a:xfrm>
            <a:off x="484015" y="2876220"/>
            <a:ext cx="5087155" cy="461665"/>
          </a:xfrm>
          <a:prstGeom prst="rect">
            <a:avLst/>
          </a:prstGeom>
          <a:noFill/>
        </p:spPr>
        <p:txBody>
          <a:bodyPr wrap="square" rtlCol="0">
            <a:spAutoFit/>
          </a:bodyPr>
          <a:lstStyle/>
          <a:p>
            <a:r>
              <a:rPr lang="en-GB" sz="2400" b="1" dirty="0" smtClean="0">
                <a:solidFill>
                  <a:srgbClr val="00B0F0"/>
                </a:solidFill>
              </a:rPr>
              <a:t>Caring for young climbing fruit plants.</a:t>
            </a:r>
            <a:endParaRPr lang="en-GB" sz="2400" b="1" dirty="0">
              <a:solidFill>
                <a:srgbClr val="00B0F0"/>
              </a:solidFill>
            </a:endParaRPr>
          </a:p>
        </p:txBody>
      </p:sp>
      <p:sp>
        <p:nvSpPr>
          <p:cNvPr id="14" name="TextBox 13"/>
          <p:cNvSpPr txBox="1"/>
          <p:nvPr/>
        </p:nvSpPr>
        <p:spPr>
          <a:xfrm>
            <a:off x="547156" y="3482912"/>
            <a:ext cx="5583189" cy="2862322"/>
          </a:xfrm>
          <a:prstGeom prst="rect">
            <a:avLst/>
          </a:prstGeom>
          <a:noFill/>
        </p:spPr>
        <p:txBody>
          <a:bodyPr wrap="square" rtlCol="0">
            <a:spAutoFit/>
          </a:bodyPr>
          <a:lstStyle/>
          <a:p>
            <a:r>
              <a:rPr lang="en-GB" dirty="0" smtClean="0"/>
              <a:t>We should do the following to care for young climbing fruits.</a:t>
            </a:r>
          </a:p>
          <a:p>
            <a:pPr marL="342900" indent="-342900">
              <a:buFont typeface="+mj-lt"/>
              <a:buAutoNum type="arabicPeriod"/>
            </a:pPr>
            <a:r>
              <a:rPr lang="en-GB" dirty="0" smtClean="0"/>
              <a:t>Make a shade to protect them from heat and direct sunshine.</a:t>
            </a:r>
          </a:p>
          <a:p>
            <a:pPr marL="342900" indent="-342900">
              <a:buFont typeface="+mj-lt"/>
              <a:buAutoNum type="arabicPeriod"/>
            </a:pPr>
            <a:r>
              <a:rPr lang="en-GB" dirty="0" smtClean="0"/>
              <a:t>Construct a protective structure around them.</a:t>
            </a:r>
          </a:p>
          <a:p>
            <a:pPr marL="342900" indent="-342900">
              <a:buFont typeface="+mj-lt"/>
              <a:buAutoNum type="arabicPeriod"/>
            </a:pPr>
            <a:r>
              <a:rPr lang="en-GB" dirty="0" smtClean="0"/>
              <a:t>Construct  a support structure using poles or wires to guide the plant. This is called training. </a:t>
            </a:r>
          </a:p>
          <a:p>
            <a:pPr marL="342900" indent="-342900">
              <a:buFont typeface="+mj-lt"/>
              <a:buAutoNum type="arabicPeriod"/>
            </a:pPr>
            <a:r>
              <a:rPr lang="en-GB" dirty="0" smtClean="0"/>
              <a:t>Water the fruit plant regularly at the root area.</a:t>
            </a:r>
          </a:p>
          <a:p>
            <a:pPr marL="342900" indent="-342900">
              <a:buFont typeface="+mj-lt"/>
              <a:buAutoNum type="arabicPeriod"/>
            </a:pPr>
            <a:r>
              <a:rPr lang="en-GB" dirty="0" smtClean="0"/>
              <a:t>Apply manure to the plant. </a:t>
            </a:r>
          </a:p>
          <a:p>
            <a:pPr marL="342900" indent="-342900">
              <a:buFont typeface="+mj-lt"/>
              <a:buAutoNum type="arabicPeriod"/>
            </a:pPr>
            <a:r>
              <a:rPr lang="en-GB" dirty="0" smtClean="0"/>
              <a:t>Protect the plant from any weeds by uprooting them.</a:t>
            </a: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18986" y="5057544"/>
            <a:ext cx="4511897" cy="1648496"/>
          </a:xfrm>
          <a:prstGeom prst="rect">
            <a:avLst/>
          </a:prstGeom>
        </p:spPr>
      </p:pic>
      <p:pic>
        <p:nvPicPr>
          <p:cNvPr id="16" name="Picture 15"/>
          <p:cNvPicPr>
            <a:picLocks noChangeAspect="1"/>
          </p:cNvPicPr>
          <p:nvPr/>
        </p:nvPicPr>
        <p:blipFill rotWithShape="1">
          <a:blip r:embed="rId4">
            <a:extLst>
              <a:ext uri="{28A0092B-C50C-407E-A947-70E740481C1C}">
                <a14:useLocalDpi xmlns:a14="http://schemas.microsoft.com/office/drawing/2010/main" val="0"/>
              </a:ext>
            </a:extLst>
          </a:blip>
          <a:srcRect t="30422" b="16996"/>
          <a:stretch/>
        </p:blipFill>
        <p:spPr>
          <a:xfrm>
            <a:off x="6585397" y="2944686"/>
            <a:ext cx="4945487" cy="1872014"/>
          </a:xfrm>
          <a:prstGeom prst="rect">
            <a:avLst/>
          </a:prstGeom>
        </p:spPr>
      </p:pic>
      <p:sp>
        <p:nvSpPr>
          <p:cNvPr id="17" name="Rectangle 16"/>
          <p:cNvSpPr/>
          <p:nvPr/>
        </p:nvSpPr>
        <p:spPr>
          <a:xfrm>
            <a:off x="8131363" y="2081370"/>
            <a:ext cx="3851919" cy="400110"/>
          </a:xfrm>
          <a:prstGeom prst="rect">
            <a:avLst/>
          </a:prstGeom>
        </p:spPr>
        <p:style>
          <a:lnRef idx="0">
            <a:schemeClr val="accent5"/>
          </a:lnRef>
          <a:fillRef idx="3">
            <a:schemeClr val="accent5"/>
          </a:fillRef>
          <a:effectRef idx="3">
            <a:schemeClr val="accent5"/>
          </a:effectRef>
          <a:fontRef idx="minor">
            <a:schemeClr val="lt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000" b="1" dirty="0" smtClean="0">
                <a:ln w="11430"/>
                <a:solidFill>
                  <a:srgbClr val="FFFF00"/>
                </a:solidFill>
                <a:effectLst>
                  <a:outerShdw blurRad="50800" dist="39000" dir="5460000" algn="tl">
                    <a:srgbClr val="000000">
                      <a:alpha val="38000"/>
                    </a:srgbClr>
                  </a:outerShdw>
                </a:effectLst>
                <a:latin typeface="Book Antiqua" pitchFamily="18" charset="0"/>
              </a:rPr>
              <a:t>Developed by Charles Juma</a:t>
            </a:r>
            <a:endParaRPr lang="en-US" sz="2000" b="1" dirty="0">
              <a:ln w="11430"/>
              <a:solidFill>
                <a:srgbClr val="FFFF00"/>
              </a:solidFill>
              <a:effectLst>
                <a:outerShdw blurRad="50800" dist="39000" dir="5460000" algn="tl">
                  <a:srgbClr val="000000">
                    <a:alpha val="38000"/>
                  </a:srgbClr>
                </a:outerShdw>
              </a:effectLst>
              <a:latin typeface="Book Antiqua" pitchFamily="18" charset="0"/>
            </a:endParaRPr>
          </a:p>
        </p:txBody>
      </p:sp>
    </p:spTree>
    <p:extLst>
      <p:ext uri="{BB962C8B-B14F-4D97-AF65-F5344CB8AC3E}">
        <p14:creationId xmlns:p14="http://schemas.microsoft.com/office/powerpoint/2010/main" val="139229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par>
                                <p:cTn id="40" presetID="10" presetClass="entr" presetSubtype="0"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C0C5CA"/>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ounded Rectangle 2"/>
          <p:cNvSpPr/>
          <p:nvPr/>
        </p:nvSpPr>
        <p:spPr>
          <a:xfrm>
            <a:off x="1996225" y="296214"/>
            <a:ext cx="9710671" cy="888642"/>
          </a:xfrm>
          <a:prstGeom prst="roundRect">
            <a:avLst/>
          </a:prstGeom>
          <a:solidFill>
            <a:srgbClr val="0E3A04"/>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156" y="115910"/>
            <a:ext cx="2136867" cy="168377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 name="Oval 4"/>
          <p:cNvSpPr/>
          <p:nvPr/>
        </p:nvSpPr>
        <p:spPr>
          <a:xfrm>
            <a:off x="2028884" y="957796"/>
            <a:ext cx="1202295" cy="957796"/>
          </a:xfrm>
          <a:prstGeom prst="ellipse">
            <a:avLst/>
          </a:prstGeom>
          <a:solidFill>
            <a:schemeClr val="accent2"/>
          </a:solidFill>
          <a:ln w="38100">
            <a:solidFill>
              <a:schemeClr val="tx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2372454" y="871990"/>
            <a:ext cx="515154" cy="1107996"/>
          </a:xfrm>
          <a:prstGeom prst="rect">
            <a:avLst/>
          </a:prstGeom>
          <a:noFill/>
        </p:spPr>
        <p:txBody>
          <a:bodyPr wrap="square" rtlCol="0">
            <a:spAutoFit/>
          </a:bodyPr>
          <a:lstStyle/>
          <a:p>
            <a:r>
              <a:rPr lang="en-GB" sz="6600" b="1" dirty="0" smtClean="0">
                <a:solidFill>
                  <a:schemeClr val="bg1"/>
                </a:solidFill>
              </a:rPr>
              <a:t>1</a:t>
            </a:r>
            <a:endParaRPr lang="en-GB" sz="6600" b="1" dirty="0">
              <a:solidFill>
                <a:schemeClr val="bg1"/>
              </a:solidFill>
            </a:endParaRPr>
          </a:p>
        </p:txBody>
      </p:sp>
      <p:grpSp>
        <p:nvGrpSpPr>
          <p:cNvPr id="7" name="Group 6"/>
          <p:cNvGrpSpPr/>
          <p:nvPr/>
        </p:nvGrpSpPr>
        <p:grpSpPr>
          <a:xfrm>
            <a:off x="978794" y="2065792"/>
            <a:ext cx="11213206" cy="502276"/>
            <a:chOff x="978794" y="2065792"/>
            <a:chExt cx="11213206" cy="502276"/>
          </a:xfrm>
        </p:grpSpPr>
        <p:sp>
          <p:nvSpPr>
            <p:cNvPr id="8" name="Rounded Rectangle 7"/>
            <p:cNvSpPr/>
            <p:nvPr/>
          </p:nvSpPr>
          <p:spPr>
            <a:xfrm>
              <a:off x="981535" y="2065792"/>
              <a:ext cx="5148810" cy="463640"/>
            </a:xfrm>
            <a:prstGeom prst="roundRect">
              <a:avLst/>
            </a:prstGeom>
            <a:solidFill>
              <a:srgbClr val="F3540D"/>
            </a:solidFill>
            <a:ln>
              <a:solidFill>
                <a:srgbClr val="F354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                                             </a:t>
              </a:r>
              <a:endParaRPr lang="en-GB" dirty="0"/>
            </a:p>
          </p:txBody>
        </p:sp>
        <p:cxnSp>
          <p:nvCxnSpPr>
            <p:cNvPr id="9" name="Straight Connector 8"/>
            <p:cNvCxnSpPr/>
            <p:nvPr/>
          </p:nvCxnSpPr>
          <p:spPr>
            <a:xfrm>
              <a:off x="978794" y="2529432"/>
              <a:ext cx="11213206" cy="38636"/>
            </a:xfrm>
            <a:prstGeom prst="line">
              <a:avLst/>
            </a:prstGeom>
            <a:ln w="57150">
              <a:solidFill>
                <a:srgbClr val="F3540D"/>
              </a:solidFill>
            </a:ln>
          </p:spPr>
          <p:style>
            <a:lnRef idx="1">
              <a:schemeClr val="accent1"/>
            </a:lnRef>
            <a:fillRef idx="0">
              <a:schemeClr val="accent1"/>
            </a:fillRef>
            <a:effectRef idx="0">
              <a:schemeClr val="accent1"/>
            </a:effectRef>
            <a:fontRef idx="minor">
              <a:schemeClr val="tx1"/>
            </a:fontRef>
          </p:style>
        </p:cxnSp>
      </p:grpSp>
      <p:sp>
        <p:nvSpPr>
          <p:cNvPr id="10" name="Rounded Rectangle 9"/>
          <p:cNvSpPr/>
          <p:nvPr/>
        </p:nvSpPr>
        <p:spPr>
          <a:xfrm>
            <a:off x="145960" y="2674459"/>
            <a:ext cx="11900079" cy="411984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3027593" y="360288"/>
            <a:ext cx="8955689" cy="769441"/>
          </a:xfrm>
          <a:prstGeom prst="rect">
            <a:avLst/>
          </a:prstGeom>
          <a:noFill/>
        </p:spPr>
        <p:txBody>
          <a:bodyPr wrap="square" rtlCol="0">
            <a:spAutoFit/>
          </a:bodyPr>
          <a:lstStyle/>
          <a:p>
            <a:r>
              <a:rPr lang="en-GB" sz="4400" b="1" dirty="0" smtClean="0">
                <a:solidFill>
                  <a:schemeClr val="bg1"/>
                </a:solidFill>
              </a:rPr>
              <a:t>CONSERVING OUR ENVIRONMENT</a:t>
            </a:r>
            <a:endParaRPr lang="en-GB" sz="4400" b="1" dirty="0">
              <a:solidFill>
                <a:schemeClr val="bg1"/>
              </a:solidFill>
            </a:endParaRPr>
          </a:p>
        </p:txBody>
      </p:sp>
      <p:sp>
        <p:nvSpPr>
          <p:cNvPr id="12" name="TextBox 11"/>
          <p:cNvSpPr txBox="1"/>
          <p:nvPr/>
        </p:nvSpPr>
        <p:spPr>
          <a:xfrm>
            <a:off x="1223494" y="1989038"/>
            <a:ext cx="4906851" cy="584775"/>
          </a:xfrm>
          <a:prstGeom prst="rect">
            <a:avLst/>
          </a:prstGeom>
          <a:noFill/>
        </p:spPr>
        <p:txBody>
          <a:bodyPr wrap="square" rtlCol="0">
            <a:spAutoFit/>
          </a:bodyPr>
          <a:lstStyle/>
          <a:p>
            <a:r>
              <a:rPr lang="en-GB" sz="3200" b="1" dirty="0" smtClean="0">
                <a:solidFill>
                  <a:schemeClr val="bg1"/>
                </a:solidFill>
              </a:rPr>
              <a:t>Growing Climbing fruits</a:t>
            </a:r>
            <a:endParaRPr lang="en-GB" sz="3200" b="1" dirty="0">
              <a:solidFill>
                <a:schemeClr val="bg1"/>
              </a:solidFill>
            </a:endParaRPr>
          </a:p>
        </p:txBody>
      </p:sp>
      <p:sp>
        <p:nvSpPr>
          <p:cNvPr id="13" name="TextBox 12"/>
          <p:cNvSpPr txBox="1"/>
          <p:nvPr/>
        </p:nvSpPr>
        <p:spPr>
          <a:xfrm>
            <a:off x="687601" y="2668714"/>
            <a:ext cx="5087155" cy="523220"/>
          </a:xfrm>
          <a:prstGeom prst="rect">
            <a:avLst/>
          </a:prstGeom>
          <a:noFill/>
        </p:spPr>
        <p:txBody>
          <a:bodyPr wrap="square" rtlCol="0">
            <a:spAutoFit/>
          </a:bodyPr>
          <a:lstStyle/>
          <a:p>
            <a:r>
              <a:rPr lang="en-GB" sz="2800" b="1" i="1" dirty="0" smtClean="0">
                <a:solidFill>
                  <a:srgbClr val="00B0F0"/>
                </a:solidFill>
              </a:rPr>
              <a:t>Managing climbing fruit plants.</a:t>
            </a:r>
            <a:endParaRPr lang="en-GB" sz="2800" b="1" i="1" dirty="0">
              <a:solidFill>
                <a:srgbClr val="00B0F0"/>
              </a:solidFill>
            </a:endParaRPr>
          </a:p>
        </p:txBody>
      </p:sp>
      <p:sp>
        <p:nvSpPr>
          <p:cNvPr id="14" name="TextBox 13"/>
          <p:cNvSpPr txBox="1"/>
          <p:nvPr/>
        </p:nvSpPr>
        <p:spPr>
          <a:xfrm>
            <a:off x="687601" y="3437100"/>
            <a:ext cx="5249560" cy="2585323"/>
          </a:xfrm>
          <a:prstGeom prst="rect">
            <a:avLst/>
          </a:prstGeom>
          <a:noFill/>
        </p:spPr>
        <p:txBody>
          <a:bodyPr wrap="square" rtlCol="0">
            <a:spAutoFit/>
          </a:bodyPr>
          <a:lstStyle/>
          <a:p>
            <a:r>
              <a:rPr lang="en-GB" dirty="0" smtClean="0"/>
              <a:t>The planted climbing fruit plants should be managed through;</a:t>
            </a:r>
          </a:p>
          <a:p>
            <a:endParaRPr lang="en-GB" dirty="0" smtClean="0"/>
          </a:p>
          <a:p>
            <a:pPr marL="742950" lvl="1" indent="-285750">
              <a:buFont typeface="Courier New" panose="02070309020205020404" pitchFamily="49" charset="0"/>
              <a:buChar char="o"/>
            </a:pPr>
            <a:r>
              <a:rPr lang="en-GB" dirty="0" smtClean="0"/>
              <a:t>Watering – should be done regularly to keep the soil moist.</a:t>
            </a:r>
          </a:p>
          <a:p>
            <a:pPr marL="742950" lvl="1" indent="-285750">
              <a:buFont typeface="Courier New" panose="02070309020205020404" pitchFamily="49" charset="0"/>
              <a:buChar char="o"/>
            </a:pPr>
            <a:r>
              <a:rPr lang="en-GB" dirty="0" smtClean="0"/>
              <a:t>Manure application – is important to be done with an interval of about two months.</a:t>
            </a:r>
          </a:p>
          <a:p>
            <a:pPr marL="742950" lvl="1" indent="-285750">
              <a:buFont typeface="Courier New" panose="02070309020205020404" pitchFamily="49" charset="0"/>
              <a:buChar char="o"/>
            </a:pPr>
            <a:r>
              <a:rPr lang="en-GB" dirty="0" smtClean="0"/>
              <a:t>Training the climbing plants – should be done about monthly to maintain them in order.</a:t>
            </a:r>
            <a:endParaRPr lang="en-GB"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0984" y="2668713"/>
            <a:ext cx="5832297" cy="412558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6" name="Rectangle 15"/>
          <p:cNvSpPr/>
          <p:nvPr/>
        </p:nvSpPr>
        <p:spPr>
          <a:xfrm>
            <a:off x="8131363" y="2081370"/>
            <a:ext cx="3851919" cy="400110"/>
          </a:xfrm>
          <a:prstGeom prst="rect">
            <a:avLst/>
          </a:prstGeom>
        </p:spPr>
        <p:style>
          <a:lnRef idx="0">
            <a:schemeClr val="accent5"/>
          </a:lnRef>
          <a:fillRef idx="3">
            <a:schemeClr val="accent5"/>
          </a:fillRef>
          <a:effectRef idx="3">
            <a:schemeClr val="accent5"/>
          </a:effectRef>
          <a:fontRef idx="minor">
            <a:schemeClr val="lt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000" b="1" dirty="0" smtClean="0">
                <a:ln w="11430"/>
                <a:solidFill>
                  <a:srgbClr val="FFFF00"/>
                </a:solidFill>
                <a:effectLst>
                  <a:outerShdw blurRad="50800" dist="39000" dir="5460000" algn="tl">
                    <a:srgbClr val="000000">
                      <a:alpha val="38000"/>
                    </a:srgbClr>
                  </a:outerShdw>
                </a:effectLst>
                <a:latin typeface="Book Antiqua" pitchFamily="18" charset="0"/>
              </a:rPr>
              <a:t>Developed by Charles Juma</a:t>
            </a:r>
            <a:endParaRPr lang="en-US" sz="2000" b="1" dirty="0">
              <a:ln w="11430"/>
              <a:solidFill>
                <a:srgbClr val="FFFF00"/>
              </a:solidFill>
              <a:effectLst>
                <a:outerShdw blurRad="50800" dist="39000" dir="5460000" algn="tl">
                  <a:srgbClr val="000000">
                    <a:alpha val="38000"/>
                  </a:srgbClr>
                </a:outerShdw>
              </a:effectLst>
              <a:latin typeface="Book Antiqua" pitchFamily="18" charset="0"/>
            </a:endParaRPr>
          </a:p>
        </p:txBody>
      </p:sp>
    </p:spTree>
    <p:extLst>
      <p:ext uri="{BB962C8B-B14F-4D97-AF65-F5344CB8AC3E}">
        <p14:creationId xmlns:p14="http://schemas.microsoft.com/office/powerpoint/2010/main" val="139229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3"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C0C5CA"/>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ounded Rectangle 2"/>
          <p:cNvSpPr/>
          <p:nvPr/>
        </p:nvSpPr>
        <p:spPr>
          <a:xfrm>
            <a:off x="1996225" y="296214"/>
            <a:ext cx="9710671" cy="888642"/>
          </a:xfrm>
          <a:prstGeom prst="roundRect">
            <a:avLst/>
          </a:prstGeom>
          <a:solidFill>
            <a:srgbClr val="0E3A04"/>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156" y="115910"/>
            <a:ext cx="2136867" cy="168377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 name="Oval 4"/>
          <p:cNvSpPr/>
          <p:nvPr/>
        </p:nvSpPr>
        <p:spPr>
          <a:xfrm>
            <a:off x="2028884" y="957796"/>
            <a:ext cx="1202295" cy="957796"/>
          </a:xfrm>
          <a:prstGeom prst="ellipse">
            <a:avLst/>
          </a:prstGeom>
          <a:solidFill>
            <a:schemeClr val="accent2"/>
          </a:solidFill>
          <a:ln w="38100">
            <a:solidFill>
              <a:schemeClr val="tx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2372454" y="871990"/>
            <a:ext cx="515154" cy="1107996"/>
          </a:xfrm>
          <a:prstGeom prst="rect">
            <a:avLst/>
          </a:prstGeom>
          <a:noFill/>
        </p:spPr>
        <p:txBody>
          <a:bodyPr wrap="square" rtlCol="0">
            <a:spAutoFit/>
          </a:bodyPr>
          <a:lstStyle/>
          <a:p>
            <a:r>
              <a:rPr lang="en-GB" sz="6600" b="1" dirty="0" smtClean="0">
                <a:solidFill>
                  <a:schemeClr val="bg1"/>
                </a:solidFill>
              </a:rPr>
              <a:t>1</a:t>
            </a:r>
            <a:endParaRPr lang="en-GB" sz="6600" b="1" dirty="0">
              <a:solidFill>
                <a:schemeClr val="bg1"/>
              </a:solidFill>
            </a:endParaRPr>
          </a:p>
        </p:txBody>
      </p:sp>
      <p:grpSp>
        <p:nvGrpSpPr>
          <p:cNvPr id="7" name="Group 6"/>
          <p:cNvGrpSpPr/>
          <p:nvPr/>
        </p:nvGrpSpPr>
        <p:grpSpPr>
          <a:xfrm>
            <a:off x="978794" y="2065792"/>
            <a:ext cx="11213206" cy="502276"/>
            <a:chOff x="978794" y="2065792"/>
            <a:chExt cx="11213206" cy="502276"/>
          </a:xfrm>
        </p:grpSpPr>
        <p:sp>
          <p:nvSpPr>
            <p:cNvPr id="8" name="Rounded Rectangle 7"/>
            <p:cNvSpPr/>
            <p:nvPr/>
          </p:nvSpPr>
          <p:spPr>
            <a:xfrm>
              <a:off x="981535" y="2065792"/>
              <a:ext cx="5148810" cy="463640"/>
            </a:xfrm>
            <a:prstGeom prst="roundRect">
              <a:avLst/>
            </a:prstGeom>
            <a:solidFill>
              <a:srgbClr val="F3540D"/>
            </a:solidFill>
            <a:ln>
              <a:solidFill>
                <a:srgbClr val="F354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                                             </a:t>
              </a:r>
              <a:endParaRPr lang="en-GB" dirty="0"/>
            </a:p>
          </p:txBody>
        </p:sp>
        <p:cxnSp>
          <p:nvCxnSpPr>
            <p:cNvPr id="9" name="Straight Connector 8"/>
            <p:cNvCxnSpPr/>
            <p:nvPr/>
          </p:nvCxnSpPr>
          <p:spPr>
            <a:xfrm>
              <a:off x="978794" y="2529432"/>
              <a:ext cx="11213206" cy="38636"/>
            </a:xfrm>
            <a:prstGeom prst="line">
              <a:avLst/>
            </a:prstGeom>
            <a:ln w="57150">
              <a:solidFill>
                <a:srgbClr val="F3540D"/>
              </a:solidFill>
            </a:ln>
          </p:spPr>
          <p:style>
            <a:lnRef idx="1">
              <a:schemeClr val="accent1"/>
            </a:lnRef>
            <a:fillRef idx="0">
              <a:schemeClr val="accent1"/>
            </a:fillRef>
            <a:effectRef idx="0">
              <a:schemeClr val="accent1"/>
            </a:effectRef>
            <a:fontRef idx="minor">
              <a:schemeClr val="tx1"/>
            </a:fontRef>
          </p:style>
        </p:cxnSp>
      </p:grpSp>
      <p:sp>
        <p:nvSpPr>
          <p:cNvPr id="10" name="Rounded Rectangle 9"/>
          <p:cNvSpPr/>
          <p:nvPr/>
        </p:nvSpPr>
        <p:spPr>
          <a:xfrm>
            <a:off x="83203" y="2709736"/>
            <a:ext cx="11900079" cy="411984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3027593" y="360288"/>
            <a:ext cx="8955689" cy="769441"/>
          </a:xfrm>
          <a:prstGeom prst="rect">
            <a:avLst/>
          </a:prstGeom>
          <a:noFill/>
        </p:spPr>
        <p:txBody>
          <a:bodyPr wrap="square" rtlCol="0">
            <a:spAutoFit/>
          </a:bodyPr>
          <a:lstStyle/>
          <a:p>
            <a:r>
              <a:rPr lang="en-GB" sz="4400" b="1" dirty="0" smtClean="0">
                <a:solidFill>
                  <a:schemeClr val="bg1"/>
                </a:solidFill>
              </a:rPr>
              <a:t>CONSERVING OUR ENVIRONMENT</a:t>
            </a:r>
            <a:endParaRPr lang="en-GB" sz="4400" b="1" dirty="0">
              <a:solidFill>
                <a:schemeClr val="bg1"/>
              </a:solidFill>
            </a:endParaRPr>
          </a:p>
        </p:txBody>
      </p:sp>
      <p:sp>
        <p:nvSpPr>
          <p:cNvPr id="12" name="TextBox 11"/>
          <p:cNvSpPr txBox="1"/>
          <p:nvPr/>
        </p:nvSpPr>
        <p:spPr>
          <a:xfrm>
            <a:off x="1223494" y="1989038"/>
            <a:ext cx="4906851" cy="584775"/>
          </a:xfrm>
          <a:prstGeom prst="rect">
            <a:avLst/>
          </a:prstGeom>
          <a:noFill/>
        </p:spPr>
        <p:txBody>
          <a:bodyPr wrap="square" rtlCol="0">
            <a:spAutoFit/>
          </a:bodyPr>
          <a:lstStyle/>
          <a:p>
            <a:r>
              <a:rPr lang="en-GB" sz="3200" b="1" dirty="0" smtClean="0">
                <a:solidFill>
                  <a:schemeClr val="bg1"/>
                </a:solidFill>
              </a:rPr>
              <a:t>Growing Climbing fruits</a:t>
            </a:r>
            <a:endParaRPr lang="en-GB" sz="3200" b="1" dirty="0">
              <a:solidFill>
                <a:schemeClr val="bg1"/>
              </a:solidFill>
            </a:endParaRPr>
          </a:p>
        </p:txBody>
      </p:sp>
      <p:sp>
        <p:nvSpPr>
          <p:cNvPr id="13" name="TextBox 12"/>
          <p:cNvSpPr txBox="1"/>
          <p:nvPr/>
        </p:nvSpPr>
        <p:spPr>
          <a:xfrm>
            <a:off x="547156" y="3254835"/>
            <a:ext cx="5145306" cy="523220"/>
          </a:xfrm>
          <a:prstGeom prst="rect">
            <a:avLst/>
          </a:prstGeom>
          <a:noFill/>
        </p:spPr>
        <p:txBody>
          <a:bodyPr wrap="square" rtlCol="0">
            <a:spAutoFit/>
          </a:bodyPr>
          <a:lstStyle/>
          <a:p>
            <a:r>
              <a:rPr lang="en-GB" sz="2800" b="1" i="1" dirty="0" smtClean="0">
                <a:solidFill>
                  <a:srgbClr val="00B0F0"/>
                </a:solidFill>
              </a:rPr>
              <a:t>Right stage for harvesting fruits.</a:t>
            </a:r>
            <a:endParaRPr lang="en-GB" sz="2800" b="1" i="1" dirty="0">
              <a:solidFill>
                <a:srgbClr val="00B0F0"/>
              </a:solidFill>
            </a:endParaRPr>
          </a:p>
        </p:txBody>
      </p:sp>
      <p:sp>
        <p:nvSpPr>
          <p:cNvPr id="14" name="TextBox 13"/>
          <p:cNvSpPr txBox="1"/>
          <p:nvPr/>
        </p:nvSpPr>
        <p:spPr>
          <a:xfrm>
            <a:off x="547156" y="4074233"/>
            <a:ext cx="4733182" cy="1200329"/>
          </a:xfrm>
          <a:prstGeom prst="rect">
            <a:avLst/>
          </a:prstGeom>
          <a:noFill/>
        </p:spPr>
        <p:txBody>
          <a:bodyPr wrap="square" rtlCol="0">
            <a:spAutoFit/>
          </a:bodyPr>
          <a:lstStyle/>
          <a:p>
            <a:r>
              <a:rPr lang="en-GB" dirty="0" smtClean="0"/>
              <a:t>We can know the right time to harvest fruits by;</a:t>
            </a:r>
          </a:p>
          <a:p>
            <a:r>
              <a:rPr lang="en-GB" dirty="0" smtClean="0"/>
              <a:t>Looking at their colour.</a:t>
            </a:r>
          </a:p>
          <a:p>
            <a:r>
              <a:rPr lang="en-GB" dirty="0" smtClean="0"/>
              <a:t>Checking their tenderness, soft fruits are ready to harvest.</a:t>
            </a:r>
            <a:endParaRPr lang="en-GB"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2766" y="3443052"/>
            <a:ext cx="5988675" cy="2743200"/>
          </a:xfrm>
          <a:prstGeom prst="rect">
            <a:avLst/>
          </a:prstGeom>
        </p:spPr>
      </p:pic>
      <p:sp>
        <p:nvSpPr>
          <p:cNvPr id="16" name="Rectangle 15"/>
          <p:cNvSpPr/>
          <p:nvPr/>
        </p:nvSpPr>
        <p:spPr>
          <a:xfrm>
            <a:off x="8131363" y="2081370"/>
            <a:ext cx="3851919" cy="400110"/>
          </a:xfrm>
          <a:prstGeom prst="rect">
            <a:avLst/>
          </a:prstGeom>
        </p:spPr>
        <p:style>
          <a:lnRef idx="0">
            <a:schemeClr val="accent5"/>
          </a:lnRef>
          <a:fillRef idx="3">
            <a:schemeClr val="accent5"/>
          </a:fillRef>
          <a:effectRef idx="3">
            <a:schemeClr val="accent5"/>
          </a:effectRef>
          <a:fontRef idx="minor">
            <a:schemeClr val="lt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000" b="1" dirty="0" smtClean="0">
                <a:ln w="11430"/>
                <a:solidFill>
                  <a:srgbClr val="FFFF00"/>
                </a:solidFill>
                <a:effectLst>
                  <a:outerShdw blurRad="50800" dist="39000" dir="5460000" algn="tl">
                    <a:srgbClr val="000000">
                      <a:alpha val="38000"/>
                    </a:srgbClr>
                  </a:outerShdw>
                </a:effectLst>
                <a:latin typeface="Book Antiqua" pitchFamily="18" charset="0"/>
              </a:rPr>
              <a:t>Developed by Charles Juma</a:t>
            </a:r>
            <a:endParaRPr lang="en-US" sz="2000" b="1" dirty="0">
              <a:ln w="11430"/>
              <a:solidFill>
                <a:srgbClr val="FFFF00"/>
              </a:solidFill>
              <a:effectLst>
                <a:outerShdw blurRad="50800" dist="39000" dir="5460000" algn="tl">
                  <a:srgbClr val="000000">
                    <a:alpha val="38000"/>
                  </a:srgbClr>
                </a:outerShdw>
              </a:effectLst>
              <a:latin typeface="Book Antiqua" pitchFamily="18" charset="0"/>
            </a:endParaRPr>
          </a:p>
        </p:txBody>
      </p:sp>
    </p:spTree>
    <p:extLst>
      <p:ext uri="{BB962C8B-B14F-4D97-AF65-F5344CB8AC3E}">
        <p14:creationId xmlns:p14="http://schemas.microsoft.com/office/powerpoint/2010/main" val="139229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3"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C0C5CA"/>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ounded Rectangle 2"/>
          <p:cNvSpPr/>
          <p:nvPr/>
        </p:nvSpPr>
        <p:spPr>
          <a:xfrm>
            <a:off x="1996225" y="296214"/>
            <a:ext cx="9710671" cy="888642"/>
          </a:xfrm>
          <a:prstGeom prst="roundRect">
            <a:avLst/>
          </a:prstGeom>
          <a:solidFill>
            <a:srgbClr val="0E3A04"/>
          </a:solidFill>
          <a:ln>
            <a:solidFill>
              <a:srgbClr val="3C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156" y="115910"/>
            <a:ext cx="2136867" cy="168377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 name="Oval 4"/>
          <p:cNvSpPr/>
          <p:nvPr/>
        </p:nvSpPr>
        <p:spPr>
          <a:xfrm>
            <a:off x="2028884" y="957796"/>
            <a:ext cx="1202295" cy="957796"/>
          </a:xfrm>
          <a:prstGeom prst="ellipse">
            <a:avLst/>
          </a:prstGeom>
          <a:solidFill>
            <a:schemeClr val="accent2"/>
          </a:solidFill>
          <a:ln w="38100">
            <a:solidFill>
              <a:schemeClr val="tx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2372454" y="871990"/>
            <a:ext cx="515154" cy="1107996"/>
          </a:xfrm>
          <a:prstGeom prst="rect">
            <a:avLst/>
          </a:prstGeom>
          <a:noFill/>
        </p:spPr>
        <p:txBody>
          <a:bodyPr wrap="square" rtlCol="0">
            <a:spAutoFit/>
          </a:bodyPr>
          <a:lstStyle/>
          <a:p>
            <a:r>
              <a:rPr lang="en-GB" sz="6600" b="1" dirty="0" smtClean="0">
                <a:solidFill>
                  <a:schemeClr val="bg1"/>
                </a:solidFill>
              </a:rPr>
              <a:t>1</a:t>
            </a:r>
            <a:endParaRPr lang="en-GB" sz="6600" b="1" dirty="0">
              <a:solidFill>
                <a:schemeClr val="bg1"/>
              </a:solidFill>
            </a:endParaRPr>
          </a:p>
        </p:txBody>
      </p:sp>
      <p:grpSp>
        <p:nvGrpSpPr>
          <p:cNvPr id="7" name="Group 6"/>
          <p:cNvGrpSpPr/>
          <p:nvPr/>
        </p:nvGrpSpPr>
        <p:grpSpPr>
          <a:xfrm>
            <a:off x="978794" y="2065792"/>
            <a:ext cx="11213206" cy="502276"/>
            <a:chOff x="978794" y="2065792"/>
            <a:chExt cx="11213206" cy="502276"/>
          </a:xfrm>
        </p:grpSpPr>
        <p:sp>
          <p:nvSpPr>
            <p:cNvPr id="8" name="Rounded Rectangle 7"/>
            <p:cNvSpPr/>
            <p:nvPr/>
          </p:nvSpPr>
          <p:spPr>
            <a:xfrm>
              <a:off x="981535" y="2065792"/>
              <a:ext cx="5148810" cy="463640"/>
            </a:xfrm>
            <a:prstGeom prst="roundRect">
              <a:avLst/>
            </a:prstGeom>
            <a:solidFill>
              <a:srgbClr val="F3540D"/>
            </a:solidFill>
            <a:ln>
              <a:solidFill>
                <a:srgbClr val="F354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                                             </a:t>
              </a:r>
              <a:endParaRPr lang="en-GB" dirty="0"/>
            </a:p>
          </p:txBody>
        </p:sp>
        <p:cxnSp>
          <p:nvCxnSpPr>
            <p:cNvPr id="9" name="Straight Connector 8"/>
            <p:cNvCxnSpPr/>
            <p:nvPr/>
          </p:nvCxnSpPr>
          <p:spPr>
            <a:xfrm>
              <a:off x="978794" y="2529432"/>
              <a:ext cx="11213206" cy="38636"/>
            </a:xfrm>
            <a:prstGeom prst="line">
              <a:avLst/>
            </a:prstGeom>
            <a:ln w="57150">
              <a:solidFill>
                <a:srgbClr val="F3540D"/>
              </a:solidFill>
            </a:ln>
          </p:spPr>
          <p:style>
            <a:lnRef idx="1">
              <a:schemeClr val="accent1"/>
            </a:lnRef>
            <a:fillRef idx="0">
              <a:schemeClr val="accent1"/>
            </a:fillRef>
            <a:effectRef idx="0">
              <a:schemeClr val="accent1"/>
            </a:effectRef>
            <a:fontRef idx="minor">
              <a:schemeClr val="tx1"/>
            </a:fontRef>
          </p:style>
        </p:cxnSp>
      </p:grpSp>
      <p:sp>
        <p:nvSpPr>
          <p:cNvPr id="10" name="Rounded Rectangle 9"/>
          <p:cNvSpPr/>
          <p:nvPr/>
        </p:nvSpPr>
        <p:spPr>
          <a:xfrm>
            <a:off x="145960" y="2674459"/>
            <a:ext cx="11900079" cy="411984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3027593" y="360288"/>
            <a:ext cx="8955689" cy="769441"/>
          </a:xfrm>
          <a:prstGeom prst="rect">
            <a:avLst/>
          </a:prstGeom>
          <a:noFill/>
        </p:spPr>
        <p:txBody>
          <a:bodyPr wrap="square" rtlCol="0">
            <a:spAutoFit/>
          </a:bodyPr>
          <a:lstStyle/>
          <a:p>
            <a:r>
              <a:rPr lang="en-GB" sz="4400" b="1" dirty="0" smtClean="0">
                <a:solidFill>
                  <a:schemeClr val="bg1"/>
                </a:solidFill>
              </a:rPr>
              <a:t>CONSERVING OUR ENVIRONMENT</a:t>
            </a:r>
            <a:endParaRPr lang="en-GB" sz="4400" b="1" dirty="0">
              <a:solidFill>
                <a:schemeClr val="bg1"/>
              </a:solidFill>
            </a:endParaRPr>
          </a:p>
        </p:txBody>
      </p:sp>
      <p:sp>
        <p:nvSpPr>
          <p:cNvPr id="12" name="TextBox 11"/>
          <p:cNvSpPr txBox="1"/>
          <p:nvPr/>
        </p:nvSpPr>
        <p:spPr>
          <a:xfrm>
            <a:off x="1223494" y="1989038"/>
            <a:ext cx="4906851" cy="584775"/>
          </a:xfrm>
          <a:prstGeom prst="rect">
            <a:avLst/>
          </a:prstGeom>
          <a:noFill/>
        </p:spPr>
        <p:txBody>
          <a:bodyPr wrap="square" rtlCol="0">
            <a:spAutoFit/>
          </a:bodyPr>
          <a:lstStyle/>
          <a:p>
            <a:r>
              <a:rPr lang="en-GB" sz="3200" b="1" dirty="0" smtClean="0">
                <a:solidFill>
                  <a:schemeClr val="bg1"/>
                </a:solidFill>
              </a:rPr>
              <a:t>Growing Climbing fruits</a:t>
            </a:r>
            <a:endParaRPr lang="en-GB" sz="3200" b="1" dirty="0">
              <a:solidFill>
                <a:schemeClr val="bg1"/>
              </a:solidFill>
            </a:endParaRPr>
          </a:p>
        </p:txBody>
      </p:sp>
      <p:sp>
        <p:nvSpPr>
          <p:cNvPr id="13" name="TextBox 12"/>
          <p:cNvSpPr txBox="1"/>
          <p:nvPr/>
        </p:nvSpPr>
        <p:spPr>
          <a:xfrm>
            <a:off x="488175" y="2668714"/>
            <a:ext cx="3220940" cy="584775"/>
          </a:xfrm>
          <a:prstGeom prst="rect">
            <a:avLst/>
          </a:prstGeom>
          <a:noFill/>
        </p:spPr>
        <p:txBody>
          <a:bodyPr wrap="square" rtlCol="0">
            <a:spAutoFit/>
          </a:bodyPr>
          <a:lstStyle/>
          <a:p>
            <a:r>
              <a:rPr lang="en-GB" sz="3200" b="1" i="1" dirty="0" smtClean="0">
                <a:solidFill>
                  <a:srgbClr val="00B0F0"/>
                </a:solidFill>
              </a:rPr>
              <a:t>Harvesting fruits</a:t>
            </a:r>
            <a:endParaRPr lang="en-GB" sz="3200" b="1" i="1" dirty="0">
              <a:solidFill>
                <a:srgbClr val="00B0F0"/>
              </a:solidFill>
            </a:endParaRPr>
          </a:p>
        </p:txBody>
      </p:sp>
      <p:sp>
        <p:nvSpPr>
          <p:cNvPr id="14" name="TextBox 13"/>
          <p:cNvSpPr txBox="1"/>
          <p:nvPr/>
        </p:nvSpPr>
        <p:spPr>
          <a:xfrm>
            <a:off x="669701" y="3278843"/>
            <a:ext cx="5460644" cy="1477328"/>
          </a:xfrm>
          <a:prstGeom prst="rect">
            <a:avLst/>
          </a:prstGeom>
          <a:noFill/>
        </p:spPr>
        <p:txBody>
          <a:bodyPr wrap="square" rtlCol="0">
            <a:spAutoFit/>
          </a:bodyPr>
          <a:lstStyle/>
          <a:p>
            <a:r>
              <a:rPr lang="en-GB" dirty="0" smtClean="0"/>
              <a:t>We should not pull fruits from climbing fruit plants. That can easily damage the fruits and the plant.</a:t>
            </a:r>
          </a:p>
          <a:p>
            <a:r>
              <a:rPr lang="en-GB" dirty="0" smtClean="0"/>
              <a:t>Tender fruits such as berries should be placed in small containers.</a:t>
            </a:r>
          </a:p>
          <a:p>
            <a:endParaRPr lang="en-GB" dirty="0"/>
          </a:p>
        </p:txBody>
      </p:sp>
      <p:sp>
        <p:nvSpPr>
          <p:cNvPr id="15" name="TextBox 14"/>
          <p:cNvSpPr txBox="1"/>
          <p:nvPr/>
        </p:nvSpPr>
        <p:spPr>
          <a:xfrm>
            <a:off x="669702" y="4665446"/>
            <a:ext cx="5460644" cy="1200329"/>
          </a:xfrm>
          <a:prstGeom prst="rect">
            <a:avLst/>
          </a:prstGeom>
          <a:noFill/>
        </p:spPr>
        <p:txBody>
          <a:bodyPr wrap="square" rtlCol="0">
            <a:spAutoFit/>
          </a:bodyPr>
          <a:lstStyle/>
          <a:p>
            <a:r>
              <a:rPr lang="en-GB" dirty="0" smtClean="0"/>
              <a:t>Fruits are important sources of food. We grow them to provide us with vitamins which protect our bodies from common diseases.</a:t>
            </a:r>
          </a:p>
          <a:p>
            <a:r>
              <a:rPr lang="en-GB" dirty="0" smtClean="0"/>
              <a:t>Fruit juice produces sugar that gives our body energy.</a:t>
            </a:r>
            <a:endParaRPr lang="en-GB" dirty="0"/>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6305" y="3253489"/>
            <a:ext cx="5533621" cy="3224584"/>
          </a:xfrm>
          <a:prstGeom prst="rect">
            <a:avLst/>
          </a:prstGeom>
        </p:spPr>
      </p:pic>
      <p:sp>
        <p:nvSpPr>
          <p:cNvPr id="17" name="Rectangle 16"/>
          <p:cNvSpPr/>
          <p:nvPr/>
        </p:nvSpPr>
        <p:spPr>
          <a:xfrm>
            <a:off x="8131363" y="2081370"/>
            <a:ext cx="3851919" cy="400110"/>
          </a:xfrm>
          <a:prstGeom prst="rect">
            <a:avLst/>
          </a:prstGeom>
        </p:spPr>
        <p:style>
          <a:lnRef idx="0">
            <a:schemeClr val="accent5"/>
          </a:lnRef>
          <a:fillRef idx="3">
            <a:schemeClr val="accent5"/>
          </a:fillRef>
          <a:effectRef idx="3">
            <a:schemeClr val="accent5"/>
          </a:effectRef>
          <a:fontRef idx="minor">
            <a:schemeClr val="lt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000" b="1" dirty="0" smtClean="0">
                <a:ln w="11430"/>
                <a:solidFill>
                  <a:srgbClr val="FFFF00"/>
                </a:solidFill>
                <a:effectLst>
                  <a:outerShdw blurRad="50800" dist="39000" dir="5460000" algn="tl">
                    <a:srgbClr val="000000">
                      <a:alpha val="38000"/>
                    </a:srgbClr>
                  </a:outerShdw>
                </a:effectLst>
                <a:latin typeface="Book Antiqua" pitchFamily="18" charset="0"/>
              </a:rPr>
              <a:t>Developed by Charles Juma</a:t>
            </a:r>
            <a:endParaRPr lang="en-US" sz="2000" b="1" dirty="0">
              <a:ln w="11430"/>
              <a:solidFill>
                <a:srgbClr val="FFFF00"/>
              </a:solidFill>
              <a:effectLst>
                <a:outerShdw blurRad="50800" dist="39000" dir="5460000" algn="tl">
                  <a:srgbClr val="000000">
                    <a:alpha val="38000"/>
                  </a:srgbClr>
                </a:outerShdw>
              </a:effectLst>
              <a:latin typeface="Book Antiqua" pitchFamily="18" charset="0"/>
            </a:endParaRPr>
          </a:p>
        </p:txBody>
      </p:sp>
    </p:spTree>
    <p:extLst>
      <p:ext uri="{BB962C8B-B14F-4D97-AF65-F5344CB8AC3E}">
        <p14:creationId xmlns:p14="http://schemas.microsoft.com/office/powerpoint/2010/main" val="139229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3" grpId="0"/>
      <p:bldP spid="14" grpId="0"/>
      <p:bldP spid="1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512</TotalTime>
  <Words>1237</Words>
  <Application>Microsoft Office PowerPoint</Application>
  <PresentationFormat>Custom</PresentationFormat>
  <Paragraphs>193</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charles</dc:creator>
  <cp:lastModifiedBy>V</cp:lastModifiedBy>
  <cp:revision>30</cp:revision>
  <dcterms:created xsi:type="dcterms:W3CDTF">2021-07-07T06:31:42Z</dcterms:created>
  <dcterms:modified xsi:type="dcterms:W3CDTF">2022-02-23T15:10:11Z</dcterms:modified>
</cp:coreProperties>
</file>