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-618" y="-6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A083-F7CC-4E68-8BA7-DCC054A8B06E}" type="datetimeFigureOut">
              <a:rPr lang="en-GB" smtClean="0"/>
              <a:t>27/02/2022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1388-6576-4420-A417-41F59737C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555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A083-F7CC-4E68-8BA7-DCC054A8B06E}" type="datetimeFigureOut">
              <a:rPr lang="en-GB" smtClean="0"/>
              <a:t>27/02/2022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1388-6576-4420-A417-41F59737C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985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A083-F7CC-4E68-8BA7-DCC054A8B06E}" type="datetimeFigureOut">
              <a:rPr lang="en-GB" smtClean="0"/>
              <a:t>27/02/2022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1388-6576-4420-A417-41F59737C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345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A083-F7CC-4E68-8BA7-DCC054A8B06E}" type="datetimeFigureOut">
              <a:rPr lang="en-GB" smtClean="0"/>
              <a:t>27/02/2022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1388-6576-4420-A417-41F59737C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062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A083-F7CC-4E68-8BA7-DCC054A8B06E}" type="datetimeFigureOut">
              <a:rPr lang="en-GB" smtClean="0"/>
              <a:t>27/02/2022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1388-6576-4420-A417-41F59737C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09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A083-F7CC-4E68-8BA7-DCC054A8B06E}" type="datetimeFigureOut">
              <a:rPr lang="en-GB" smtClean="0"/>
              <a:t>27/02/2022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1388-6576-4420-A417-41F59737C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267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A083-F7CC-4E68-8BA7-DCC054A8B06E}" type="datetimeFigureOut">
              <a:rPr lang="en-GB" smtClean="0"/>
              <a:t>27/02/2022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1388-6576-4420-A417-41F59737C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440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A083-F7CC-4E68-8BA7-DCC054A8B06E}" type="datetimeFigureOut">
              <a:rPr lang="en-GB" smtClean="0"/>
              <a:t>27/02/2022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1388-6576-4420-A417-41F59737C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537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A083-F7CC-4E68-8BA7-DCC054A8B06E}" type="datetimeFigureOut">
              <a:rPr lang="en-GB" smtClean="0"/>
              <a:t>27/02/2022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1388-6576-4420-A417-41F59737C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985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A083-F7CC-4E68-8BA7-DCC054A8B06E}" type="datetimeFigureOut">
              <a:rPr lang="en-GB" smtClean="0"/>
              <a:t>27/02/2022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1388-6576-4420-A417-41F59737C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25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A083-F7CC-4E68-8BA7-DCC054A8B06E}" type="datetimeFigureOut">
              <a:rPr lang="en-GB" smtClean="0"/>
              <a:t>27/02/2022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01388-6576-4420-A417-41F59737C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086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6A083-F7CC-4E68-8BA7-DCC054A8B06E}" type="datetimeFigureOut">
              <a:rPr lang="en-GB" smtClean="0"/>
              <a:t>27/02/2022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01388-6576-4420-A417-41F59737C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97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eg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7" name="Rounded Rectangle 6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11" name="Rounded Rectangle 10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2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47741" y="218941"/>
            <a:ext cx="7868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INDIGENOUS KENYAN CRAFTS</a:t>
            </a:r>
            <a:endParaRPr lang="en-GB" sz="48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45218" y="1210614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WEAVING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637505" y="1956064"/>
            <a:ext cx="7347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 smtClean="0">
                <a:solidFill>
                  <a:schemeClr val="accent6">
                    <a:lumMod val="50000"/>
                  </a:schemeClr>
                </a:solidFill>
              </a:rPr>
              <a:t>PLAINANT AND TWINE TECHNIQUES</a:t>
            </a:r>
            <a:endParaRPr lang="en-GB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7505" y="2417729"/>
            <a:ext cx="4720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Weaving</a:t>
            </a:r>
            <a:r>
              <a:rPr lang="en-GB" dirty="0" smtClean="0"/>
              <a:t> is done by passing threads over and under other threads on a </a:t>
            </a:r>
            <a:r>
              <a:rPr lang="en-GB" b="1" dirty="0" smtClean="0"/>
              <a:t>loom</a:t>
            </a:r>
            <a:r>
              <a:rPr lang="en-GB" dirty="0" smtClean="0"/>
              <a:t>. It is the process of </a:t>
            </a:r>
            <a:r>
              <a:rPr lang="en-GB" b="1" dirty="0" smtClean="0"/>
              <a:t>interlacing</a:t>
            </a:r>
            <a:r>
              <a:rPr lang="en-GB" dirty="0" smtClean="0"/>
              <a:t> warps and wefts.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637505" y="3400023"/>
            <a:ext cx="4939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 loom </a:t>
            </a:r>
            <a:r>
              <a:rPr lang="en-GB" dirty="0" smtClean="0"/>
              <a:t>is a frame that holds </a:t>
            </a:r>
            <a:r>
              <a:rPr lang="en-GB" b="1" dirty="0" smtClean="0"/>
              <a:t>warp</a:t>
            </a:r>
            <a:r>
              <a:rPr lang="en-GB" dirty="0" smtClean="0"/>
              <a:t> threads tightly during the weaving process. 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614710" y="4314113"/>
            <a:ext cx="49390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two sets of threads used in weaving are the </a:t>
            </a:r>
            <a:r>
              <a:rPr lang="en-GB" b="1" dirty="0" smtClean="0"/>
              <a:t>warp</a:t>
            </a:r>
            <a:r>
              <a:rPr lang="en-GB" dirty="0" smtClean="0"/>
              <a:t> and </a:t>
            </a:r>
            <a:r>
              <a:rPr lang="en-GB" b="1" dirty="0" smtClean="0"/>
              <a:t>weft. </a:t>
            </a:r>
            <a:r>
              <a:rPr lang="en-GB" dirty="0" smtClean="0"/>
              <a:t>The wefts are the threads that </a:t>
            </a:r>
            <a:r>
              <a:rPr lang="en-GB" b="1" dirty="0" smtClean="0"/>
              <a:t>interlace</a:t>
            </a:r>
            <a:r>
              <a:rPr lang="en-GB" dirty="0" smtClean="0"/>
              <a:t> across the warp threads</a:t>
            </a:r>
            <a:endParaRPr lang="en-GB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9" r="5453"/>
          <a:stretch/>
        </p:blipFill>
        <p:spPr>
          <a:xfrm rot="16200000">
            <a:off x="9303828" y="2934651"/>
            <a:ext cx="1429867" cy="248629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995" y="1992435"/>
            <a:ext cx="3147811" cy="1416321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6202660" y="4934356"/>
            <a:ext cx="4775370" cy="1646132"/>
            <a:chOff x="6202660" y="4934356"/>
            <a:chExt cx="4775370" cy="164613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7161836" y="3975181"/>
              <a:ext cx="1646131" cy="3564483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7247049" y="5694550"/>
              <a:ext cx="12041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rgbClr val="FF0000"/>
                  </a:solidFill>
                </a:rPr>
                <a:t>warp</a:t>
              </a:r>
              <a:endParaRPr lang="en-GB" sz="2400" b="1" dirty="0">
                <a:solidFill>
                  <a:srgbClr val="FF0000"/>
                </a:solidFill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24304" y="4934356"/>
              <a:ext cx="1653726" cy="1646132"/>
            </a:xfrm>
            <a:prstGeom prst="rect">
              <a:avLst/>
            </a:prstGeom>
          </p:spPr>
        </p:pic>
      </p:grpSp>
      <p:sp>
        <p:nvSpPr>
          <p:cNvPr id="32" name="TextBox 31"/>
          <p:cNvSpPr txBox="1"/>
          <p:nvPr/>
        </p:nvSpPr>
        <p:spPr>
          <a:xfrm>
            <a:off x="9104306" y="1318335"/>
            <a:ext cx="2813847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Developed by  Charles </a:t>
            </a:r>
            <a:r>
              <a:rPr lang="en-US" dirty="0" err="1" smtClean="0"/>
              <a:t>Juma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67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  <p:bldP spid="22" grpId="0"/>
      <p:bldP spid="23" grpId="0"/>
      <p:bldP spid="24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7" name="Rounded Rectangle 6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11" name="Rounded Rectangle 10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2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47741" y="218941"/>
            <a:ext cx="7868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INDIGENOUS KENYAN CRAFTS</a:t>
            </a:r>
            <a:endParaRPr lang="en-GB" sz="48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45218" y="1210614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WEAVING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637505" y="2198671"/>
            <a:ext cx="7347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 smtClean="0">
                <a:solidFill>
                  <a:schemeClr val="accent6">
                    <a:lumMod val="50000"/>
                  </a:schemeClr>
                </a:solidFill>
              </a:rPr>
              <a:t>PLAINANT AND TWINE TECHNIQUES</a:t>
            </a:r>
            <a:endParaRPr lang="en-GB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6925" y="3008883"/>
            <a:ext cx="6153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In plain weaving</a:t>
            </a:r>
            <a:r>
              <a:rPr lang="en-GB" dirty="0" smtClean="0"/>
              <a:t>, the weft threads pass over one warp and another warp continuously to the end of the woven item.  This is also called </a:t>
            </a:r>
            <a:r>
              <a:rPr lang="en-GB" b="1" dirty="0" smtClean="0"/>
              <a:t>check </a:t>
            </a:r>
            <a:r>
              <a:rPr lang="en-GB" b="1" dirty="0"/>
              <a:t>w</a:t>
            </a:r>
            <a:r>
              <a:rPr lang="en-GB" b="1" dirty="0" smtClean="0"/>
              <a:t>eave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637505" y="4881092"/>
            <a:ext cx="5621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In twine weave </a:t>
            </a:r>
            <a:r>
              <a:rPr lang="en-GB" dirty="0" smtClean="0"/>
              <a:t>technique, two wefts are used. The two weft threads are twined or wrapped around the warp.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163" y="4626581"/>
            <a:ext cx="3272733" cy="143599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163" y="2697772"/>
            <a:ext cx="3276600" cy="13906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104306" y="1318335"/>
            <a:ext cx="2813847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Developed by  Charles </a:t>
            </a:r>
            <a:r>
              <a:rPr lang="en-US" dirty="0" err="1" smtClean="0"/>
              <a:t>Juma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86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7" name="Rounded Rectangle 6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11" name="Rounded Rectangle 10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2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47741" y="218941"/>
            <a:ext cx="7868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INDIGENOUS KENYAN CRAFTS</a:t>
            </a:r>
            <a:endParaRPr lang="en-GB" sz="48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45218" y="1210614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WEAVING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637505" y="2355544"/>
            <a:ext cx="7347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 smtClean="0">
                <a:solidFill>
                  <a:schemeClr val="accent6">
                    <a:lumMod val="50000"/>
                  </a:schemeClr>
                </a:solidFill>
              </a:rPr>
              <a:t>PLAINANT AND TWINE TECHNIQUES</a:t>
            </a:r>
            <a:endParaRPr lang="en-GB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7505" y="2967859"/>
            <a:ext cx="3393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Weaving materials</a:t>
            </a:r>
            <a:endParaRPr lang="en-GB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80435" y="3625648"/>
            <a:ext cx="59607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Weaving materials can be obtained from </a:t>
            </a:r>
            <a:r>
              <a:rPr lang="en-GB" b="1" dirty="0" smtClean="0"/>
              <a:t>plants</a:t>
            </a:r>
            <a:r>
              <a:rPr lang="en-GB" dirty="0" smtClean="0"/>
              <a:t> or </a:t>
            </a:r>
            <a:r>
              <a:rPr lang="en-GB" b="1" dirty="0" smtClean="0"/>
              <a:t>animals</a:t>
            </a:r>
            <a:r>
              <a:rPr lang="en-GB" dirty="0" smtClean="0"/>
              <a:t>.</a:t>
            </a:r>
            <a:r>
              <a:rPr lang="en-GB" b="1" dirty="0" smtClean="0"/>
              <a:t> </a:t>
            </a:r>
            <a:r>
              <a:rPr lang="en-GB" dirty="0" smtClean="0"/>
              <a:t>Plant fibres include banana, sisal or cotton.</a:t>
            </a:r>
          </a:p>
          <a:p>
            <a:r>
              <a:rPr lang="en-GB" dirty="0" smtClean="0"/>
              <a:t>Materials from animals include wool and silk.</a:t>
            </a:r>
          </a:p>
          <a:p>
            <a:r>
              <a:rPr lang="en-GB" dirty="0" smtClean="0"/>
              <a:t>Some materials used in weaving are </a:t>
            </a:r>
            <a:r>
              <a:rPr lang="en-GB" b="1" dirty="0" smtClean="0"/>
              <a:t>flexible</a:t>
            </a:r>
            <a:r>
              <a:rPr lang="en-GB" dirty="0" smtClean="0"/>
              <a:t> while others are </a:t>
            </a:r>
            <a:r>
              <a:rPr lang="en-GB" b="1" dirty="0" smtClean="0"/>
              <a:t>stiff.</a:t>
            </a:r>
            <a:endParaRPr lang="en-GB" b="1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90"/>
          <a:stretch/>
        </p:blipFill>
        <p:spPr>
          <a:xfrm>
            <a:off x="6676184" y="2279870"/>
            <a:ext cx="3639161" cy="19915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706" y="5002895"/>
            <a:ext cx="2642286" cy="1452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42" b="16534"/>
          <a:stretch/>
        </p:blipFill>
        <p:spPr>
          <a:xfrm>
            <a:off x="8532084" y="4681109"/>
            <a:ext cx="3121152" cy="17000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TextBox 24"/>
          <p:cNvSpPr txBox="1"/>
          <p:nvPr/>
        </p:nvSpPr>
        <p:spPr>
          <a:xfrm>
            <a:off x="9104306" y="1318335"/>
            <a:ext cx="2813847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Developed by  Charles </a:t>
            </a:r>
            <a:r>
              <a:rPr lang="en-US" dirty="0" err="1" smtClean="0"/>
              <a:t>Juma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0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  <p:bldP spid="18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7" name="Rounded Rectangle 6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11" name="Rounded Rectangle 10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2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47741" y="218941"/>
            <a:ext cx="7868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INDIGENOUS KENYAN CRAFTS</a:t>
            </a:r>
            <a:endParaRPr lang="en-GB" sz="48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45218" y="1210614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WEAVING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637505" y="1956064"/>
            <a:ext cx="7347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 smtClean="0">
                <a:solidFill>
                  <a:schemeClr val="accent6">
                    <a:lumMod val="50000"/>
                  </a:schemeClr>
                </a:solidFill>
              </a:rPr>
              <a:t>PLAINANT AND TWINE TECHNIQUES</a:t>
            </a:r>
            <a:endParaRPr lang="en-GB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7505" y="2408718"/>
            <a:ext cx="4758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Weaving a mat in two colours</a:t>
            </a:r>
            <a:endParaRPr lang="en-GB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30688" y="3161454"/>
            <a:ext cx="55572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To weave a mat you need to </a:t>
            </a:r>
            <a:r>
              <a:rPr lang="en-GB" b="1" dirty="0" smtClean="0"/>
              <a:t>make a loom first</a:t>
            </a:r>
            <a:r>
              <a:rPr lang="en-GB" dirty="0" smtClean="0"/>
              <a:t>. This will help you to hold your warp threads tightly and to enable you to easily pass the weft threads over the warp threads.</a:t>
            </a:r>
          </a:p>
          <a:p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830688" y="4638782"/>
            <a:ext cx="5557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 dowel loom </a:t>
            </a:r>
            <a:r>
              <a:rPr lang="en-GB" dirty="0" smtClean="0"/>
              <a:t>is a simple type of loom that you can make and use to weave a mat.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907" y="2152895"/>
            <a:ext cx="2016027" cy="174722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04895" y="2887241"/>
            <a:ext cx="2356586" cy="49905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519" y="2151449"/>
            <a:ext cx="2656252" cy="176219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04306" y="1318335"/>
            <a:ext cx="2813847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Developed by  Charles </a:t>
            </a:r>
            <a:r>
              <a:rPr lang="en-US" dirty="0" err="1" smtClean="0"/>
              <a:t>Juma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94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7" name="Rounded Rectangle 6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11" name="Rounded Rectangle 10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2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47741" y="218941"/>
            <a:ext cx="7868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INDIGENOUS KENYAN CRAFTS</a:t>
            </a:r>
            <a:endParaRPr lang="en-GB" sz="48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45218" y="1210614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LEATHER WORK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661117" y="2440821"/>
            <a:ext cx="6130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solidFill>
                  <a:schemeClr val="accent6">
                    <a:lumMod val="50000"/>
                  </a:schemeClr>
                </a:solidFill>
              </a:rPr>
              <a:t>THONGING METHOD</a:t>
            </a:r>
            <a:endParaRPr lang="en-GB" sz="32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7505" y="3484317"/>
            <a:ext cx="54284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Strips of leather or </a:t>
            </a:r>
            <a:r>
              <a:rPr lang="en-GB" b="1" dirty="0" smtClean="0"/>
              <a:t>thongs</a:t>
            </a:r>
            <a:r>
              <a:rPr lang="en-GB" dirty="0" smtClean="0"/>
              <a:t>, are used to lace or join two or more pieces of leather in the Thonging process. It is used to</a:t>
            </a:r>
            <a:r>
              <a:rPr lang="en-GB" b="1" dirty="0" smtClean="0"/>
              <a:t> decorate </a:t>
            </a:r>
            <a:r>
              <a:rPr lang="en-GB" dirty="0" smtClean="0"/>
              <a:t>leather items. </a:t>
            </a:r>
          </a:p>
          <a:p>
            <a:r>
              <a:rPr lang="en-GB" dirty="0" smtClean="0"/>
              <a:t>Leather can be obtained from animal hides and skins. They undergo the </a:t>
            </a:r>
            <a:r>
              <a:rPr lang="en-GB" b="1" dirty="0" smtClean="0"/>
              <a:t>tanning process </a:t>
            </a:r>
            <a:r>
              <a:rPr lang="en-GB" dirty="0" smtClean="0"/>
              <a:t>to prevent it from decomposing, rotting and removing bad smell. </a:t>
            </a:r>
          </a:p>
          <a:p>
            <a:r>
              <a:rPr lang="en-GB" b="1" dirty="0" smtClean="0"/>
              <a:t>Colour </a:t>
            </a:r>
            <a:r>
              <a:rPr lang="en-GB" dirty="0" smtClean="0"/>
              <a:t>is also added to the leather during the tanning process.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102" y="2130530"/>
            <a:ext cx="2998630" cy="162458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591" y="4026862"/>
            <a:ext cx="2508295" cy="21621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738" y="4012934"/>
            <a:ext cx="2330766" cy="233903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104306" y="1318335"/>
            <a:ext cx="2813847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Developed by  Charles </a:t>
            </a:r>
            <a:r>
              <a:rPr lang="en-US" dirty="0" err="1" smtClean="0"/>
              <a:t>Juma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71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5" name="Rounded Rectangle 4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9" name="Rounded Rectangle 8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2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47741" y="218941"/>
            <a:ext cx="7868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INDIGENOUS KENYAN CRAFTS</a:t>
            </a:r>
            <a:endParaRPr lang="en-GB" sz="48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5218" y="1210614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LEATHER WORK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37505" y="1910990"/>
            <a:ext cx="6130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solidFill>
                  <a:schemeClr val="accent6">
                    <a:lumMod val="50000"/>
                  </a:schemeClr>
                </a:solidFill>
              </a:rPr>
              <a:t>THONGING METHOD</a:t>
            </a:r>
            <a:endParaRPr lang="en-GB" sz="32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7505" y="2603660"/>
            <a:ext cx="3940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Cutting leather thongs.</a:t>
            </a:r>
            <a:endParaRPr lang="en-GB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37505" y="3159619"/>
            <a:ext cx="5177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Draw the outline of your thongs on a leather material then cut it out using a cutting tool.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548" y="2067441"/>
            <a:ext cx="2433034" cy="243303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384" y="3966625"/>
            <a:ext cx="3749547" cy="249541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460" y="4642834"/>
            <a:ext cx="4558852" cy="203068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04306" y="1318335"/>
            <a:ext cx="2813847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Developed by  Charles </a:t>
            </a:r>
            <a:r>
              <a:rPr lang="en-US" dirty="0" err="1" smtClean="0"/>
              <a:t>Juma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58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5" name="Rounded Rectangle 4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9" name="Rounded Rectangle 8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2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47741" y="218941"/>
            <a:ext cx="7868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INDIGENOUS KENYAN CRAFTS</a:t>
            </a:r>
            <a:endParaRPr lang="en-GB" sz="48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5218" y="1210614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LEATHER WORK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878" y="189370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37505" y="1910990"/>
            <a:ext cx="6130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solidFill>
                  <a:schemeClr val="accent6">
                    <a:lumMod val="50000"/>
                  </a:schemeClr>
                </a:solidFill>
              </a:rPr>
              <a:t>THONGING METHOD</a:t>
            </a:r>
            <a:endParaRPr lang="en-GB" sz="32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7505" y="2428222"/>
            <a:ext cx="5279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Folding leather before lacing.</a:t>
            </a:r>
            <a:endParaRPr lang="en-GB" sz="2800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8889" r="13131" b="9091"/>
          <a:stretch/>
        </p:blipFill>
        <p:spPr>
          <a:xfrm>
            <a:off x="4468196" y="4117139"/>
            <a:ext cx="3397699" cy="230679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9" b="4799"/>
          <a:stretch/>
        </p:blipFill>
        <p:spPr>
          <a:xfrm>
            <a:off x="7381353" y="2077257"/>
            <a:ext cx="3257550" cy="191058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732" y="4426233"/>
            <a:ext cx="3048000" cy="202882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19"/>
          <a:stretch/>
        </p:blipFill>
        <p:spPr>
          <a:xfrm>
            <a:off x="324710" y="4371661"/>
            <a:ext cx="3831654" cy="180368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37505" y="3022115"/>
            <a:ext cx="5529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Fold the leather according to your drawn design. Use the appropriate tool for making holes on leather items before lacing.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9104306" y="1318335"/>
            <a:ext cx="2813847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Developed by  Charles </a:t>
            </a:r>
            <a:r>
              <a:rPr lang="en-US" dirty="0" err="1" smtClean="0"/>
              <a:t>Juma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58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5" name="Rounded Rectangle 4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9" name="Rounded Rectangle 8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2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47741" y="218941"/>
            <a:ext cx="7868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INDIGENOUS KENYAN CRAFTS</a:t>
            </a:r>
            <a:endParaRPr lang="en-GB" sz="48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5218" y="1210614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LEATHER WORK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37505" y="1910990"/>
            <a:ext cx="6130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solidFill>
                  <a:schemeClr val="accent6">
                    <a:lumMod val="50000"/>
                  </a:schemeClr>
                </a:solidFill>
              </a:rPr>
              <a:t>THONGING METHOD</a:t>
            </a:r>
            <a:endParaRPr lang="en-GB" sz="32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711" y="2026385"/>
            <a:ext cx="4236412" cy="238298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3"/>
          <a:stretch/>
        </p:blipFill>
        <p:spPr>
          <a:xfrm>
            <a:off x="915377" y="3870131"/>
            <a:ext cx="5597040" cy="264413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10862" y="2288200"/>
            <a:ext cx="4599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Leather lacing.</a:t>
            </a:r>
            <a:endParaRPr lang="en-GB" sz="3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37505" y="2951442"/>
            <a:ext cx="5887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Join the leather pieces using the cut strips/thongs by passing them through the hole and tighten then to be tight.</a:t>
            </a:r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848" y="4510670"/>
            <a:ext cx="4925434" cy="200523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04306" y="1318335"/>
            <a:ext cx="2813847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Developed by  Charles </a:t>
            </a:r>
            <a:r>
              <a:rPr lang="en-US" dirty="0" err="1" smtClean="0"/>
              <a:t>Juma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58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5" name="Rounded Rectangle 4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9" name="Rounded Rectangle 8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2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47741" y="218941"/>
            <a:ext cx="7868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INDIGENOUS KENYAN CRAFTS</a:t>
            </a:r>
            <a:endParaRPr lang="en-GB" sz="48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5218" y="1210614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POTTERY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37505" y="1910990"/>
            <a:ext cx="6130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solidFill>
                  <a:schemeClr val="accent6">
                    <a:lumMod val="50000"/>
                  </a:schemeClr>
                </a:solidFill>
              </a:rPr>
              <a:t>THE COIL TECHNIQUE</a:t>
            </a:r>
            <a:endParaRPr lang="en-GB" sz="32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0688" y="2588654"/>
            <a:ext cx="53125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Pottery</a:t>
            </a:r>
            <a:r>
              <a:rPr lang="en-GB" dirty="0" smtClean="0"/>
              <a:t> involves modelling articles using clay such as pots. Plates, spoons, flower vases and decorative containers..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830688" y="3528811"/>
            <a:ext cx="5132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</a:t>
            </a:r>
            <a:r>
              <a:rPr lang="en-GB" b="1" dirty="0" smtClean="0"/>
              <a:t>coil technique </a:t>
            </a:r>
            <a:r>
              <a:rPr lang="en-GB" dirty="0" smtClean="0"/>
              <a:t>is the process of making clay articles by rolling clay into coils to model an article.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06"/>
          <a:stretch/>
        </p:blipFill>
        <p:spPr>
          <a:xfrm>
            <a:off x="5982236" y="2523949"/>
            <a:ext cx="2382304" cy="152212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305" y="2502777"/>
            <a:ext cx="2781283" cy="156447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55"/>
          <a:stretch/>
        </p:blipFill>
        <p:spPr>
          <a:xfrm>
            <a:off x="637505" y="4362582"/>
            <a:ext cx="2369712" cy="206259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20" y="4362582"/>
            <a:ext cx="1253143" cy="212198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545" y="4367206"/>
            <a:ext cx="1473686" cy="211736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299" y="4314113"/>
            <a:ext cx="3438659" cy="20680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04306" y="1318335"/>
            <a:ext cx="2813847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Developed by  Charles </a:t>
            </a:r>
            <a:r>
              <a:rPr lang="en-US" dirty="0" err="1" smtClean="0"/>
              <a:t>Juma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58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26643" y="-14224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5" name="Rounded Rectangle 4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9" name="Rounded Rectangle 8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2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47741" y="218941"/>
            <a:ext cx="7868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INDIGENOUS KENYAN CRAFTS</a:t>
            </a:r>
            <a:endParaRPr lang="en-GB" sz="48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5218" y="1210614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POTTERY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37505" y="1910990"/>
            <a:ext cx="6130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solidFill>
                  <a:schemeClr val="accent6">
                    <a:lumMod val="50000"/>
                  </a:schemeClr>
                </a:solidFill>
              </a:rPr>
              <a:t>THE COIL TECHNIQUE</a:t>
            </a:r>
            <a:endParaRPr lang="en-GB" sz="32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4069" y="2411380"/>
            <a:ext cx="6497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Modelling an article using the coil technique</a:t>
            </a:r>
            <a:endParaRPr lang="en-GB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94069" y="2801670"/>
            <a:ext cx="5248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 modelling article, we prepare the clay by removing impurities such as leaves, roots and stones.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326266" y="3378826"/>
            <a:ext cx="5035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Knead the clay to uniform the mixture by pressing, folding and stretching. 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372" y="4602314"/>
            <a:ext cx="2893252" cy="193034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502" y="2382280"/>
            <a:ext cx="2705457" cy="180737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409" y="2644221"/>
            <a:ext cx="2744450" cy="154616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048" y="4511565"/>
            <a:ext cx="3023902" cy="196842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13" y="4473381"/>
            <a:ext cx="3312506" cy="194530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26265" y="3927746"/>
            <a:ext cx="633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Fix the coil on the base and build it up to model the article</a:t>
            </a:r>
            <a:endParaRPr lang="en-GB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9104306" y="1318335"/>
            <a:ext cx="2813847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Developed by  Charles </a:t>
            </a:r>
            <a:r>
              <a:rPr lang="en-US" dirty="0" err="1" smtClean="0"/>
              <a:t>Juma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58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6" grpId="0"/>
      <p:bldP spid="17" grpId="0"/>
      <p:bldP spid="18" grpId="0"/>
      <p:bldP spid="19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5" name="Rounded Rectangle 4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9" name="Rounded Rectangle 8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2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47741" y="218941"/>
            <a:ext cx="7868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INDIGENOUS KENYAN CRAFTS</a:t>
            </a:r>
            <a:endParaRPr lang="en-GB" sz="48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5218" y="1210614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POTTERY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37505" y="1910990"/>
            <a:ext cx="6130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solidFill>
                  <a:schemeClr val="accent6">
                    <a:lumMod val="50000"/>
                  </a:schemeClr>
                </a:solidFill>
              </a:rPr>
              <a:t>THE COIL TECHNIQUE</a:t>
            </a:r>
            <a:endParaRPr lang="en-GB" sz="32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4069" y="2411380"/>
            <a:ext cx="6497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Modelling an article using the coil technique</a:t>
            </a:r>
            <a:endParaRPr lang="en-GB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94069" y="2801670"/>
            <a:ext cx="5248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 modelling article, we prepare the clay by removing impurities such as leaves, roots and stones.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326266" y="3378826"/>
            <a:ext cx="5035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Knead the clay to uniform the mixture by pressing, folding and stretching. 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372" y="4602314"/>
            <a:ext cx="2893252" cy="193034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502" y="2382280"/>
            <a:ext cx="2705457" cy="180737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409" y="2644221"/>
            <a:ext cx="2744450" cy="154616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048" y="4511565"/>
            <a:ext cx="3023902" cy="196842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13" y="4473381"/>
            <a:ext cx="3312506" cy="194530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26265" y="3927746"/>
            <a:ext cx="633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Fix the coil on the base and build it up to model the article</a:t>
            </a:r>
            <a:endParaRPr lang="en-GB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9104306" y="1318335"/>
            <a:ext cx="2813847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Developed by  Charles </a:t>
            </a:r>
            <a:r>
              <a:rPr lang="en-US" dirty="0" err="1" smtClean="0"/>
              <a:t>Juma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58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6" grpId="0"/>
      <p:bldP spid="17" grpId="0"/>
      <p:bldP spid="18" grpId="0"/>
      <p:bldP spid="19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5" name="Rounded Rectangle 4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9" name="Rounded Rectangle 8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2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47741" y="218941"/>
            <a:ext cx="7868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INDIGENOUS KENYAN CRAFTS</a:t>
            </a:r>
            <a:endParaRPr lang="en-GB" sz="48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5218" y="1210614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SCULPTURE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37505" y="1910990"/>
            <a:ext cx="6130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solidFill>
                  <a:srgbClr val="7030A0"/>
                </a:solidFill>
              </a:rPr>
              <a:t>CURVING</a:t>
            </a:r>
            <a:endParaRPr lang="en-GB" sz="3200" b="1" i="1" dirty="0">
              <a:solidFill>
                <a:srgbClr val="7030A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7505" y="2382280"/>
            <a:ext cx="5248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Sculpture</a:t>
            </a:r>
            <a:r>
              <a:rPr lang="en-GB" dirty="0" smtClean="0"/>
              <a:t> involves making a three dimensional forms of objects or figures. Some of the articles made using this technique among the Kenyan community are; walking sticks, shields or masks.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637505" y="3582609"/>
            <a:ext cx="5344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Curving</a:t>
            </a:r>
            <a:r>
              <a:rPr lang="en-GB" dirty="0" smtClean="0"/>
              <a:t> refers to cutting away parts from a solid material to make a desired shape.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88" y="4283477"/>
            <a:ext cx="2033105" cy="244572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39725" y="1851624"/>
            <a:ext cx="2061661" cy="485152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672" y="3582609"/>
            <a:ext cx="2338411" cy="311676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52725" y="2090792"/>
            <a:ext cx="3022339" cy="460858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104306" y="1318335"/>
            <a:ext cx="2813847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Developed by  Charles </a:t>
            </a:r>
            <a:r>
              <a:rPr lang="en-US" dirty="0" err="1" smtClean="0"/>
              <a:t>Juma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58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5" name="Rounded Rectangle 4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9" name="Rounded Rectangle 8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2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47741" y="218941"/>
            <a:ext cx="7868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INDIGENOUS KENYAN CRAFTS</a:t>
            </a:r>
            <a:endParaRPr lang="en-GB" sz="48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5218" y="1210614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SCULPTURE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37506" y="1910990"/>
            <a:ext cx="401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solidFill>
                  <a:srgbClr val="7030A0"/>
                </a:solidFill>
              </a:rPr>
              <a:t>CURVING</a:t>
            </a:r>
            <a:endParaRPr lang="en-GB" sz="3200" b="1" i="1" dirty="0">
              <a:solidFill>
                <a:srgbClr val="7030A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8564" y="2433796"/>
            <a:ext cx="5029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Curving tools and equipment.</a:t>
            </a:r>
            <a:endParaRPr lang="en-GB" sz="2800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21662">
            <a:off x="466598" y="4214852"/>
            <a:ext cx="2350917" cy="166018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795" y="3240109"/>
            <a:ext cx="2932096" cy="293209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20576" y="3631224"/>
            <a:ext cx="2847893" cy="246038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104306" y="1318335"/>
            <a:ext cx="2813847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Developed by  Charles </a:t>
            </a:r>
            <a:r>
              <a:rPr lang="en-US" dirty="0" err="1" smtClean="0"/>
              <a:t>Juma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14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5" name="Rounded Rectangle 4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9" name="Rounded Rectangle 8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2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47741" y="218941"/>
            <a:ext cx="7868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INDIGENOUS KENYAN CRAFTS</a:t>
            </a:r>
            <a:endParaRPr lang="en-GB" sz="48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5218" y="1210614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SCULPTURE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37505" y="1910990"/>
            <a:ext cx="6130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solidFill>
                  <a:srgbClr val="7030A0"/>
                </a:solidFill>
              </a:rPr>
              <a:t>CURVING</a:t>
            </a:r>
            <a:endParaRPr lang="en-GB" sz="3200" b="1" i="1" dirty="0">
              <a:solidFill>
                <a:srgbClr val="7030A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8716" y="2419602"/>
            <a:ext cx="7179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Curving a wooden cooking stick.</a:t>
            </a:r>
            <a:endParaRPr lang="en-GB" sz="2800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323" y="4088422"/>
            <a:ext cx="3442292" cy="223749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88" y="4362582"/>
            <a:ext cx="4642298" cy="202421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104306" y="1318335"/>
            <a:ext cx="2813847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Developed by  Charles </a:t>
            </a:r>
            <a:r>
              <a:rPr lang="en-US" dirty="0" err="1" smtClean="0"/>
              <a:t>Juma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14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23" name="Rounded Rectangle 22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27" name="Rounded Rectangle 26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2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47741" y="218941"/>
            <a:ext cx="7868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INDIGENOUS KENYAN CRAFTS</a:t>
            </a:r>
            <a:endParaRPr lang="en-GB" sz="48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45218" y="1210614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SCULPTURE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637505" y="1910990"/>
            <a:ext cx="6130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solidFill>
                  <a:srgbClr val="7030A0"/>
                </a:solidFill>
              </a:rPr>
              <a:t>CURVING</a:t>
            </a:r>
            <a:endParaRPr lang="en-GB" sz="3200" b="1" i="1" dirty="0">
              <a:solidFill>
                <a:srgbClr val="7030A0"/>
              </a:solidFill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0" t="51486" r="26557" b="12833"/>
          <a:stretch/>
        </p:blipFill>
        <p:spPr>
          <a:xfrm>
            <a:off x="830688" y="3621132"/>
            <a:ext cx="1918952" cy="244698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1" t="42183" r="49951" b="36440"/>
          <a:stretch/>
        </p:blipFill>
        <p:spPr>
          <a:xfrm rot="16200000">
            <a:off x="8309957" y="4883260"/>
            <a:ext cx="1543317" cy="14660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" t="19992" r="51140" b="60039"/>
          <a:stretch/>
        </p:blipFill>
        <p:spPr>
          <a:xfrm rot="16200000">
            <a:off x="4734345" y="3615861"/>
            <a:ext cx="2495782" cy="31633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77" t="42057" r="7823" b="36440"/>
          <a:stretch/>
        </p:blipFill>
        <p:spPr>
          <a:xfrm rot="16200000">
            <a:off x="5674756" y="2151863"/>
            <a:ext cx="1371604" cy="14746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17" t="19992" r="7823" b="58662"/>
          <a:stretch/>
        </p:blipFill>
        <p:spPr>
          <a:xfrm rot="16200000">
            <a:off x="2686854" y="4256408"/>
            <a:ext cx="1322235" cy="14638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0" t="5695" r="27621" b="62192"/>
          <a:stretch/>
        </p:blipFill>
        <p:spPr>
          <a:xfrm>
            <a:off x="9376891" y="2271425"/>
            <a:ext cx="1957589" cy="22022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1" name="TextBox 40"/>
          <p:cNvSpPr txBox="1"/>
          <p:nvPr/>
        </p:nvSpPr>
        <p:spPr>
          <a:xfrm>
            <a:off x="287092" y="2458343"/>
            <a:ext cx="5776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Decorating a cooking stick handle</a:t>
            </a:r>
            <a:endParaRPr lang="en-GB" sz="28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9104306" y="1318335"/>
            <a:ext cx="2813847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Developed by  Charles </a:t>
            </a:r>
            <a:r>
              <a:rPr lang="en-US" dirty="0" err="1" smtClean="0"/>
              <a:t>Juma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90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 animBg="1"/>
      <p:bldP spid="3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755</Words>
  <Application>Microsoft Office PowerPoint</Application>
  <PresentationFormat>Custom</PresentationFormat>
  <Paragraphs>112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charles</dc:creator>
  <cp:lastModifiedBy>V</cp:lastModifiedBy>
  <cp:revision>16</cp:revision>
  <dcterms:created xsi:type="dcterms:W3CDTF">2021-08-02T05:41:32Z</dcterms:created>
  <dcterms:modified xsi:type="dcterms:W3CDTF">2022-02-27T11:23:52Z</dcterms:modified>
</cp:coreProperties>
</file>